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99" r:id="rId2"/>
    <p:sldId id="301" r:id="rId3"/>
    <p:sldId id="320" r:id="rId4"/>
    <p:sldId id="300" r:id="rId5"/>
    <p:sldId id="257" r:id="rId6"/>
    <p:sldId id="258" r:id="rId7"/>
    <p:sldId id="259" r:id="rId8"/>
    <p:sldId id="321" r:id="rId9"/>
    <p:sldId id="322" r:id="rId10"/>
    <p:sldId id="323" r:id="rId11"/>
    <p:sldId id="324" r:id="rId12"/>
    <p:sldId id="325" r:id="rId13"/>
    <p:sldId id="326" r:id="rId14"/>
    <p:sldId id="327" r:id="rId15"/>
    <p:sldId id="328" r:id="rId16"/>
    <p:sldId id="329" r:id="rId17"/>
    <p:sldId id="330" r:id="rId18"/>
    <p:sldId id="263" r:id="rId19"/>
    <p:sldId id="264" r:id="rId20"/>
    <p:sldId id="265" r:id="rId21"/>
    <p:sldId id="266" r:id="rId22"/>
    <p:sldId id="269" r:id="rId23"/>
    <p:sldId id="270" r:id="rId24"/>
    <p:sldId id="271" r:id="rId25"/>
    <p:sldId id="272" r:id="rId26"/>
    <p:sldId id="273" r:id="rId27"/>
    <p:sldId id="275" r:id="rId28"/>
    <p:sldId id="276" r:id="rId29"/>
    <p:sldId id="277" r:id="rId30"/>
    <p:sldId id="278" r:id="rId31"/>
    <p:sldId id="279" r:id="rId32"/>
    <p:sldId id="280" r:id="rId33"/>
    <p:sldId id="331" r:id="rId34"/>
    <p:sldId id="332" r:id="rId35"/>
    <p:sldId id="333" r:id="rId36"/>
    <p:sldId id="334" r:id="rId37"/>
    <p:sldId id="335" r:id="rId38"/>
    <p:sldId id="336" r:id="rId39"/>
    <p:sldId id="337" r:id="rId40"/>
    <p:sldId id="340" r:id="rId41"/>
    <p:sldId id="338" r:id="rId42"/>
    <p:sldId id="339" r:id="rId43"/>
    <p:sldId id="281" r:id="rId44"/>
    <p:sldId id="341" r:id="rId45"/>
    <p:sldId id="342" r:id="rId46"/>
    <p:sldId id="343" r:id="rId47"/>
    <p:sldId id="344" r:id="rId48"/>
    <p:sldId id="345" r:id="rId49"/>
    <p:sldId id="346" r:id="rId50"/>
    <p:sldId id="347" r:id="rId51"/>
    <p:sldId id="348" r:id="rId52"/>
    <p:sldId id="349" r:id="rId53"/>
    <p:sldId id="351" r:id="rId54"/>
    <p:sldId id="352" r:id="rId55"/>
    <p:sldId id="353" r:id="rId56"/>
    <p:sldId id="354" r:id="rId57"/>
    <p:sldId id="355" r:id="rId58"/>
    <p:sldId id="356" r:id="rId59"/>
    <p:sldId id="357" r:id="rId60"/>
    <p:sldId id="358" r:id="rId61"/>
    <p:sldId id="359" r:id="rId62"/>
    <p:sldId id="361" r:id="rId63"/>
    <p:sldId id="362" r:id="rId64"/>
    <p:sldId id="363" r:id="rId65"/>
    <p:sldId id="364" r:id="rId66"/>
    <p:sldId id="365" r:id="rId67"/>
    <p:sldId id="366" r:id="rId68"/>
    <p:sldId id="367" r:id="rId69"/>
    <p:sldId id="368" r:id="rId70"/>
    <p:sldId id="369" r:id="rId71"/>
    <p:sldId id="370" r:id="rId72"/>
    <p:sldId id="371" r:id="rId73"/>
    <p:sldId id="372" r:id="rId74"/>
    <p:sldId id="373" r:id="rId75"/>
    <p:sldId id="282" r:id="rId76"/>
    <p:sldId id="283" r:id="rId77"/>
    <p:sldId id="284" r:id="rId78"/>
    <p:sldId id="285" r:id="rId79"/>
    <p:sldId id="286" r:id="rId80"/>
    <p:sldId id="287" r:id="rId81"/>
    <p:sldId id="288" r:id="rId82"/>
    <p:sldId id="289" r:id="rId83"/>
    <p:sldId id="290" r:id="rId84"/>
    <p:sldId id="291" r:id="rId85"/>
    <p:sldId id="292" r:id="rId86"/>
    <p:sldId id="293" r:id="rId87"/>
    <p:sldId id="294" r:id="rId88"/>
    <p:sldId id="295" r:id="rId89"/>
    <p:sldId id="296" r:id="rId90"/>
    <p:sldId id="297" r:id="rId91"/>
    <p:sldId id="298" r:id="rId92"/>
    <p:sldId id="379" r:id="rId93"/>
    <p:sldId id="374" r:id="rId94"/>
    <p:sldId id="375" r:id="rId95"/>
    <p:sldId id="377" r:id="rId96"/>
    <p:sldId id="378" r:id="rId9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smtClean="0"/>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688D875D-33F8-4E86-844F-3C179B3DFC0C}" type="datetimeFigureOut">
              <a:rPr lang="en-US" smtClean="0"/>
              <a:t>6/30/2020</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E35125DC-2FFC-46CD-B47D-5E99BD0977B7}"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22591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8D875D-33F8-4E86-844F-3C179B3DFC0C}" type="datetimeFigureOut">
              <a:rPr lang="en-US" smtClean="0"/>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5125DC-2FFC-46CD-B47D-5E99BD0977B7}" type="slidenum">
              <a:rPr lang="en-US" smtClean="0"/>
              <a:t>‹#›</a:t>
            </a:fld>
            <a:endParaRPr lang="en-US"/>
          </a:p>
        </p:txBody>
      </p:sp>
    </p:spTree>
    <p:extLst>
      <p:ext uri="{BB962C8B-B14F-4D97-AF65-F5344CB8AC3E}">
        <p14:creationId xmlns:p14="http://schemas.microsoft.com/office/powerpoint/2010/main" val="3580956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8D875D-33F8-4E86-844F-3C179B3DFC0C}" type="datetimeFigureOut">
              <a:rPr lang="en-US" smtClean="0"/>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5125DC-2FFC-46CD-B47D-5E99BD0977B7}" type="slidenum">
              <a:rPr lang="en-US" smtClean="0"/>
              <a:t>‹#›</a:t>
            </a:fld>
            <a:endParaRPr lang="en-US"/>
          </a:p>
        </p:txBody>
      </p:sp>
    </p:spTree>
    <p:extLst>
      <p:ext uri="{BB962C8B-B14F-4D97-AF65-F5344CB8AC3E}">
        <p14:creationId xmlns:p14="http://schemas.microsoft.com/office/powerpoint/2010/main" val="1246491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8D875D-33F8-4E86-844F-3C179B3DFC0C}" type="datetimeFigureOut">
              <a:rPr lang="en-US" smtClean="0"/>
              <a:t>6/30/2020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5125DC-2FFC-46CD-B47D-5E99BD0977B7}" type="slidenum">
              <a:rPr lang="en-US" smtClean="0"/>
              <a:t>‹#›</a:t>
            </a:fld>
            <a:endParaRPr lang="en-US"/>
          </a:p>
        </p:txBody>
      </p:sp>
    </p:spTree>
    <p:extLst>
      <p:ext uri="{BB962C8B-B14F-4D97-AF65-F5344CB8AC3E}">
        <p14:creationId xmlns:p14="http://schemas.microsoft.com/office/powerpoint/2010/main" val="3358275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688D875D-33F8-4E86-844F-3C179B3DFC0C}" type="datetimeFigureOut">
              <a:rPr lang="en-US" smtClean="0"/>
              <a:t>6/30/2020</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E35125DC-2FFC-46CD-B47D-5E99BD0977B7}"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54363580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88D875D-33F8-4E86-844F-3C179B3DFC0C}" type="datetimeFigureOut">
              <a:rPr lang="en-US" smtClean="0"/>
              <a:t>6/30/2020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5125DC-2FFC-46CD-B47D-5E99BD0977B7}" type="slidenum">
              <a:rPr lang="en-US" smtClean="0"/>
              <a:t>‹#›</a:t>
            </a:fld>
            <a:endParaRPr lang="en-US"/>
          </a:p>
        </p:txBody>
      </p:sp>
    </p:spTree>
    <p:extLst>
      <p:ext uri="{BB962C8B-B14F-4D97-AF65-F5344CB8AC3E}">
        <p14:creationId xmlns:p14="http://schemas.microsoft.com/office/powerpoint/2010/main" val="2862573455"/>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88D875D-33F8-4E86-844F-3C179B3DFC0C}" type="datetimeFigureOut">
              <a:rPr lang="en-US" smtClean="0"/>
              <a:t>6/30/2020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5125DC-2FFC-46CD-B47D-5E99BD0977B7}" type="slidenum">
              <a:rPr lang="en-US" smtClean="0"/>
              <a:t>‹#›</a:t>
            </a:fld>
            <a:endParaRPr lang="en-US"/>
          </a:p>
        </p:txBody>
      </p:sp>
    </p:spTree>
    <p:extLst>
      <p:ext uri="{BB962C8B-B14F-4D97-AF65-F5344CB8AC3E}">
        <p14:creationId xmlns:p14="http://schemas.microsoft.com/office/powerpoint/2010/main" val="1181828246"/>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88D875D-33F8-4E86-844F-3C179B3DFC0C}" type="datetimeFigureOut">
              <a:rPr lang="en-US" smtClean="0"/>
              <a:t>6/30/2020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5125DC-2FFC-46CD-B47D-5E99BD0977B7}" type="slidenum">
              <a:rPr lang="en-US" smtClean="0"/>
              <a:t>‹#›</a:t>
            </a:fld>
            <a:endParaRPr lang="en-US"/>
          </a:p>
        </p:txBody>
      </p:sp>
    </p:spTree>
    <p:extLst>
      <p:ext uri="{BB962C8B-B14F-4D97-AF65-F5344CB8AC3E}">
        <p14:creationId xmlns:p14="http://schemas.microsoft.com/office/powerpoint/2010/main" val="2162099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8D875D-33F8-4E86-844F-3C179B3DFC0C}" type="datetimeFigureOut">
              <a:rPr lang="en-US" smtClean="0"/>
              <a:t>6/30/2020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5125DC-2FFC-46CD-B47D-5E99BD0977B7}" type="slidenum">
              <a:rPr lang="en-US" smtClean="0"/>
              <a:t>‹#›</a:t>
            </a:fld>
            <a:endParaRPr lang="en-US"/>
          </a:p>
        </p:txBody>
      </p:sp>
    </p:spTree>
    <p:extLst>
      <p:ext uri="{BB962C8B-B14F-4D97-AF65-F5344CB8AC3E}">
        <p14:creationId xmlns:p14="http://schemas.microsoft.com/office/powerpoint/2010/main" val="2363827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65051" y="6375679"/>
            <a:ext cx="1233355" cy="348462"/>
          </a:xfrm>
        </p:spPr>
        <p:txBody>
          <a:bodyPr/>
          <a:lstStyle/>
          <a:p>
            <a:fld id="{688D875D-33F8-4E86-844F-3C179B3DFC0C}" type="datetimeFigureOut">
              <a:rPr lang="en-US" smtClean="0"/>
              <a:t>6/30/2020</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E35125DC-2FFC-46CD-B47D-5E99BD0977B7}"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85953493"/>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65950" y="6375679"/>
            <a:ext cx="1232456" cy="348462"/>
          </a:xfrm>
        </p:spPr>
        <p:txBody>
          <a:bodyPr/>
          <a:lstStyle/>
          <a:p>
            <a:fld id="{688D875D-33F8-4E86-844F-3C179B3DFC0C}" type="datetimeFigureOut">
              <a:rPr lang="en-US" smtClean="0"/>
              <a:t>6/30/2020</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E35125DC-2FFC-46CD-B47D-5E99BD0977B7}" type="slidenum">
              <a:rPr lang="en-US" smtClean="0"/>
              <a:t>‹#›</a:t>
            </a:fld>
            <a:endParaRPr lang="en-US"/>
          </a:p>
        </p:txBody>
      </p:sp>
    </p:spTree>
    <p:extLst>
      <p:ext uri="{BB962C8B-B14F-4D97-AF65-F5344CB8AC3E}">
        <p14:creationId xmlns:p14="http://schemas.microsoft.com/office/powerpoint/2010/main" val="2310930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688D875D-33F8-4E86-844F-3C179B3DFC0C}" type="datetimeFigureOut">
              <a:rPr lang="en-US" smtClean="0"/>
              <a:t>6/30/2020</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E35125DC-2FFC-46CD-B47D-5E99BD0977B7}"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267744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syllabus.docx"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hyperlink" Target="../../unit%201/statistical%20methods/Statistics%20-%20Skewness.pdf" TargetMode="External"/><Relationship Id="rId3" Type="http://schemas.openxmlformats.org/officeDocument/2006/relationships/hyperlink" Target="../../unit%201/statistical%20methods/Statistics%20-%20Bar%20Graph.pdf" TargetMode="External"/><Relationship Id="rId7" Type="http://schemas.openxmlformats.org/officeDocument/2006/relationships/hyperlink" Target="../../unit%201/statistical%20methods/Statistics%20-%20Scatterplots.pdf" TargetMode="External"/><Relationship Id="rId2" Type="http://schemas.openxmlformats.org/officeDocument/2006/relationships/hyperlink" Target="../../unit%201/statistical%20methods/Statistics%20-%20Adjusted%20R-Squared.pdf" TargetMode="External"/><Relationship Id="rId1" Type="http://schemas.openxmlformats.org/officeDocument/2006/relationships/slideLayout" Target="../slideLayouts/slideLayout2.xml"/><Relationship Id="rId6" Type="http://schemas.openxmlformats.org/officeDocument/2006/relationships/hyperlink" Target="../../unit%201/statistical%20methods/Statistics%20-%20Pie%20Chart.pdf" TargetMode="External"/><Relationship Id="rId5" Type="http://schemas.openxmlformats.org/officeDocument/2006/relationships/hyperlink" Target="../../unit%201/statistical%20methods/Statistics%20-%20Histograms.pdf" TargetMode="External"/><Relationship Id="rId4" Type="http://schemas.openxmlformats.org/officeDocument/2006/relationships/hyperlink" Target="../../unit%201/statistical%20methods/Statistics%20-%20Chebyshev's%20Theorem.pdf" TargetMode="External"/><Relationship Id="rId9" Type="http://schemas.openxmlformats.org/officeDocument/2006/relationships/hyperlink" Target="../../unit%201/statistical%20methods/Statistics%20-%20Variance.pdf"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600" dirty="0" smtClean="0"/>
              <a:t>BUSINESS INTELLIGENCE &amp;</a:t>
            </a:r>
            <a:br>
              <a:rPr lang="en-US" sz="6600" dirty="0" smtClean="0"/>
            </a:br>
            <a:r>
              <a:rPr lang="en-US" sz="6600" dirty="0" smtClean="0"/>
              <a:t> ANALYTICS </a:t>
            </a:r>
            <a:endParaRPr lang="en-US" sz="6600" dirty="0"/>
          </a:p>
        </p:txBody>
      </p:sp>
      <p:sp>
        <p:nvSpPr>
          <p:cNvPr id="3" name="Subtitle 2"/>
          <p:cNvSpPr>
            <a:spLocks noGrp="1"/>
          </p:cNvSpPr>
          <p:nvPr>
            <p:ph type="subTitle" idx="1"/>
          </p:nvPr>
        </p:nvSpPr>
        <p:spPr>
          <a:xfrm>
            <a:off x="8201891" y="5493376"/>
            <a:ext cx="3845763" cy="742279"/>
          </a:xfrm>
        </p:spPr>
        <p:txBody>
          <a:bodyPr>
            <a:normAutofit/>
          </a:bodyPr>
          <a:lstStyle/>
          <a:p>
            <a:r>
              <a:rPr lang="en-US" dirty="0" err="1" smtClean="0"/>
              <a:t>p.Rajesh</a:t>
            </a:r>
            <a:endParaRPr lang="en-US" dirty="0" smtClean="0"/>
          </a:p>
          <a:p>
            <a:endParaRPr lang="en-US" dirty="0" smtClean="0"/>
          </a:p>
        </p:txBody>
      </p:sp>
    </p:spTree>
    <p:extLst>
      <p:ext uri="{BB962C8B-B14F-4D97-AF65-F5344CB8AC3E}">
        <p14:creationId xmlns:p14="http://schemas.microsoft.com/office/powerpoint/2010/main" val="12808958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3101" y="0"/>
            <a:ext cx="11015663" cy="6858000"/>
          </a:xfrm>
          <a:prstGeom prst="rect">
            <a:avLst/>
          </a:prstGeom>
        </p:spPr>
      </p:pic>
    </p:spTree>
    <p:extLst>
      <p:ext uri="{BB962C8B-B14F-4D97-AF65-F5344CB8AC3E}">
        <p14:creationId xmlns:p14="http://schemas.microsoft.com/office/powerpoint/2010/main" val="16655576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27821" y="0"/>
            <a:ext cx="11028652" cy="6858000"/>
          </a:xfrm>
          <a:prstGeom prst="rect">
            <a:avLst/>
          </a:prstGeom>
        </p:spPr>
      </p:pic>
    </p:spTree>
    <p:extLst>
      <p:ext uri="{BB962C8B-B14F-4D97-AF65-F5344CB8AC3E}">
        <p14:creationId xmlns:p14="http://schemas.microsoft.com/office/powerpoint/2010/main" val="33470145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5043" y="0"/>
            <a:ext cx="11036012" cy="6858000"/>
          </a:xfrm>
          <a:prstGeom prst="rect">
            <a:avLst/>
          </a:prstGeom>
        </p:spPr>
      </p:pic>
    </p:spTree>
    <p:extLst>
      <p:ext uri="{BB962C8B-B14F-4D97-AF65-F5344CB8AC3E}">
        <p14:creationId xmlns:p14="http://schemas.microsoft.com/office/powerpoint/2010/main" val="14800681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9330" y="0"/>
            <a:ext cx="11077143" cy="6858000"/>
          </a:xfrm>
          <a:prstGeom prst="rect">
            <a:avLst/>
          </a:prstGeom>
        </p:spPr>
      </p:pic>
    </p:spTree>
    <p:extLst>
      <p:ext uri="{BB962C8B-B14F-4D97-AF65-F5344CB8AC3E}">
        <p14:creationId xmlns:p14="http://schemas.microsoft.com/office/powerpoint/2010/main" val="282135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3437" y="0"/>
            <a:ext cx="11067618" cy="6858000"/>
          </a:xfrm>
          <a:prstGeom prst="rect">
            <a:avLst/>
          </a:prstGeom>
        </p:spPr>
      </p:pic>
    </p:spTree>
    <p:extLst>
      <p:ext uri="{BB962C8B-B14F-4D97-AF65-F5344CB8AC3E}">
        <p14:creationId xmlns:p14="http://schemas.microsoft.com/office/powerpoint/2010/main" val="23664855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40351" y="0"/>
            <a:ext cx="11160703" cy="6858000"/>
          </a:xfrm>
          <a:prstGeom prst="rect">
            <a:avLst/>
          </a:prstGeom>
        </p:spPr>
      </p:pic>
    </p:spTree>
    <p:extLst>
      <p:ext uri="{BB962C8B-B14F-4D97-AF65-F5344CB8AC3E}">
        <p14:creationId xmlns:p14="http://schemas.microsoft.com/office/powerpoint/2010/main" val="24043031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3496" y="0"/>
            <a:ext cx="11287559" cy="6858000"/>
          </a:xfrm>
          <a:prstGeom prst="rect">
            <a:avLst/>
          </a:prstGeom>
        </p:spPr>
      </p:pic>
    </p:spTree>
    <p:extLst>
      <p:ext uri="{BB962C8B-B14F-4D97-AF65-F5344CB8AC3E}">
        <p14:creationId xmlns:p14="http://schemas.microsoft.com/office/powerpoint/2010/main" val="26488647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5674" y="0"/>
            <a:ext cx="11199235" cy="6858000"/>
          </a:xfrm>
          <a:prstGeom prst="rect">
            <a:avLst/>
          </a:prstGeom>
        </p:spPr>
      </p:pic>
    </p:spTree>
    <p:extLst>
      <p:ext uri="{BB962C8B-B14F-4D97-AF65-F5344CB8AC3E}">
        <p14:creationId xmlns:p14="http://schemas.microsoft.com/office/powerpoint/2010/main" val="3137426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Analytics Process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55273" y="1344324"/>
            <a:ext cx="7509163" cy="5305858"/>
          </a:xfrm>
          <a:prstGeom prst="rect">
            <a:avLst/>
          </a:prstGeom>
        </p:spPr>
      </p:pic>
    </p:spTree>
    <p:extLst>
      <p:ext uri="{BB962C8B-B14F-4D97-AF65-F5344CB8AC3E}">
        <p14:creationId xmlns:p14="http://schemas.microsoft.com/office/powerpoint/2010/main" val="546289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Types of Data Measurement Classification Scales</a:t>
            </a:r>
          </a:p>
        </p:txBody>
      </p:sp>
      <p:pic>
        <p:nvPicPr>
          <p:cNvPr id="4" name="Picture 3"/>
          <p:cNvPicPr>
            <a:picLocks noChangeAspect="1"/>
          </p:cNvPicPr>
          <p:nvPr/>
        </p:nvPicPr>
        <p:blipFill>
          <a:blip r:embed="rId2"/>
          <a:stretch>
            <a:fillRect/>
          </a:stretch>
        </p:blipFill>
        <p:spPr>
          <a:xfrm>
            <a:off x="838200" y="1331767"/>
            <a:ext cx="10515600" cy="5401541"/>
          </a:xfrm>
          <a:prstGeom prst="rect">
            <a:avLst/>
          </a:prstGeom>
        </p:spPr>
      </p:pic>
    </p:spTree>
    <p:extLst>
      <p:ext uri="{BB962C8B-B14F-4D97-AF65-F5344CB8AC3E}">
        <p14:creationId xmlns:p14="http://schemas.microsoft.com/office/powerpoint/2010/main" val="25466827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 ….</a:t>
            </a:r>
            <a:endParaRPr lang="en-US" dirty="0"/>
          </a:p>
        </p:txBody>
      </p:sp>
      <p:sp>
        <p:nvSpPr>
          <p:cNvPr id="3" name="Content Placeholder 2"/>
          <p:cNvSpPr>
            <a:spLocks noGrp="1"/>
          </p:cNvSpPr>
          <p:nvPr>
            <p:ph idx="1"/>
          </p:nvPr>
        </p:nvSpPr>
        <p:spPr>
          <a:xfrm>
            <a:off x="1251678" y="1524001"/>
            <a:ext cx="10178322" cy="3593591"/>
          </a:xfrm>
        </p:spPr>
        <p:txBody>
          <a:bodyPr/>
          <a:lstStyle/>
          <a:p>
            <a:r>
              <a:rPr lang="en-US" dirty="0" smtClean="0">
                <a:hlinkClick r:id="rId2" action="ppaction://hlinkfile"/>
              </a:rPr>
              <a:t>..\syllabus.docx</a:t>
            </a:r>
            <a:endParaRPr lang="en-US" dirty="0"/>
          </a:p>
        </p:txBody>
      </p:sp>
    </p:spTree>
    <p:extLst>
      <p:ext uri="{BB962C8B-B14F-4D97-AF65-F5344CB8AC3E}">
        <p14:creationId xmlns:p14="http://schemas.microsoft.com/office/powerpoint/2010/main" val="1571941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6073" y="523296"/>
            <a:ext cx="10363200" cy="5946775"/>
          </a:xfrm>
        </p:spPr>
        <p:txBody>
          <a:bodyPr>
            <a:normAutofit/>
          </a:bodyPr>
          <a:lstStyle/>
          <a:p>
            <a:pPr marL="0" indent="0" algn="just">
              <a:buNone/>
            </a:pPr>
            <a:r>
              <a:rPr lang="en-US" sz="2400" dirty="0" smtClean="0">
                <a:latin typeface="Times New Roman" panose="02020603050405020304" pitchFamily="18" charset="0"/>
                <a:cs typeface="Times New Roman" panose="02020603050405020304" pitchFamily="18" charset="0"/>
              </a:rPr>
              <a:t>The </a:t>
            </a:r>
            <a:r>
              <a:rPr lang="en-US" sz="2400" i="1" dirty="0">
                <a:latin typeface="Times New Roman" panose="02020603050405020304" pitchFamily="18" charset="0"/>
                <a:cs typeface="Times New Roman" panose="02020603050405020304" pitchFamily="18" charset="0"/>
              </a:rPr>
              <a:t>Descriptive Analytic analysis </a:t>
            </a:r>
            <a:r>
              <a:rPr lang="en-US" sz="2400" dirty="0" smtClean="0">
                <a:latin typeface="Times New Roman" panose="02020603050405020304" pitchFamily="18" charset="0"/>
                <a:cs typeface="Times New Roman" panose="02020603050405020304" pitchFamily="18" charset="0"/>
              </a:rPr>
              <a:t>some patterns or </a:t>
            </a:r>
            <a:r>
              <a:rPr lang="en-US" sz="2400" dirty="0">
                <a:latin typeface="Times New Roman" panose="02020603050405020304" pitchFamily="18" charset="0"/>
                <a:cs typeface="Times New Roman" panose="02020603050405020304" pitchFamily="18" charset="0"/>
              </a:rPr>
              <a:t>variables of business behavior should be identified representing targets of </a:t>
            </a:r>
            <a:r>
              <a:rPr lang="en-US" sz="2400" dirty="0" smtClean="0">
                <a:latin typeface="Times New Roman" panose="02020603050405020304" pitchFamily="18" charset="0"/>
                <a:cs typeface="Times New Roman" panose="02020603050405020304" pitchFamily="18" charset="0"/>
              </a:rPr>
              <a:t>business opportunities </a:t>
            </a:r>
            <a:r>
              <a:rPr lang="en-US" sz="2400" dirty="0">
                <a:latin typeface="Times New Roman" panose="02020603050405020304" pitchFamily="18" charset="0"/>
                <a:cs typeface="Times New Roman" panose="02020603050405020304" pitchFamily="18" charset="0"/>
              </a:rPr>
              <a:t>and possible (but not yet defined) future trend behavior. </a:t>
            </a:r>
            <a:endParaRPr lang="en-US" sz="2400" dirty="0" smtClean="0">
              <a:latin typeface="Times New Roman" panose="02020603050405020304" pitchFamily="18" charset="0"/>
              <a:cs typeface="Times New Roman" panose="02020603050405020304" pitchFamily="18" charset="0"/>
            </a:endParaRPr>
          </a:p>
          <a:p>
            <a:pPr marL="0" indent="0" algn="just">
              <a:buNone/>
            </a:pPr>
            <a:endParaRPr lang="en-US" sz="2400" dirty="0" smtClean="0">
              <a:latin typeface="Times New Roman" panose="02020603050405020304" pitchFamily="18" charset="0"/>
              <a:cs typeface="Times New Roman" panose="02020603050405020304" pitchFamily="18" charset="0"/>
            </a:endParaRPr>
          </a:p>
          <a:p>
            <a:pPr marL="0" indent="0" algn="just">
              <a:buNone/>
            </a:pPr>
            <a:r>
              <a:rPr lang="en-US" sz="2400" dirty="0" smtClean="0">
                <a:latin typeface="Times New Roman" panose="02020603050405020304" pitchFamily="18" charset="0"/>
                <a:cs typeface="Times New Roman" panose="02020603050405020304" pitchFamily="18" charset="0"/>
              </a:rPr>
              <a:t>Additional effort </a:t>
            </a:r>
            <a:r>
              <a:rPr lang="en-US" sz="2400" dirty="0">
                <a:latin typeface="Times New Roman" panose="02020603050405020304" pitchFamily="18" charset="0"/>
                <a:cs typeface="Times New Roman" panose="02020603050405020304" pitchFamily="18" charset="0"/>
              </a:rPr>
              <a:t>(more mining) might be required, such as the generation of detailed </a:t>
            </a:r>
            <a:r>
              <a:rPr lang="en-US" sz="2400" dirty="0" smtClean="0">
                <a:latin typeface="Times New Roman" panose="02020603050405020304" pitchFamily="18" charset="0"/>
                <a:cs typeface="Times New Roman" panose="02020603050405020304" pitchFamily="18" charset="0"/>
              </a:rPr>
              <a:t>statistical reports </a:t>
            </a:r>
            <a:r>
              <a:rPr lang="en-US" sz="2400" dirty="0">
                <a:latin typeface="Times New Roman" panose="02020603050405020304" pitchFamily="18" charset="0"/>
                <a:cs typeface="Times New Roman" panose="02020603050405020304" pitchFamily="18" charset="0"/>
              </a:rPr>
              <a:t>narrowly focused on the data related to targets of business opportunities </a:t>
            </a:r>
            <a:r>
              <a:rPr lang="en-US" sz="2400" dirty="0" smtClean="0">
                <a:latin typeface="Times New Roman" panose="02020603050405020304" pitchFamily="18" charset="0"/>
                <a:cs typeface="Times New Roman" panose="02020603050405020304" pitchFamily="18" charset="0"/>
              </a:rPr>
              <a:t>to explain </a:t>
            </a:r>
            <a:r>
              <a:rPr lang="en-US" sz="2400" dirty="0">
                <a:latin typeface="Times New Roman" panose="02020603050405020304" pitchFamily="18" charset="0"/>
                <a:cs typeface="Times New Roman" panose="02020603050405020304" pitchFamily="18" charset="0"/>
              </a:rPr>
              <a:t>what is taking place in the data (what happened in the past</a:t>
            </a:r>
            <a:r>
              <a:rPr lang="en-US" sz="2400" dirty="0" smtClean="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308426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3673" y="568036"/>
            <a:ext cx="10889672" cy="6483928"/>
          </a:xfrm>
        </p:spPr>
        <p:txBody>
          <a:bodyPr>
            <a:normAutofit/>
          </a:bodyPr>
          <a:lstStyle/>
          <a:p>
            <a:pPr algn="just"/>
            <a:r>
              <a:rPr lang="en-US" sz="2400" b="1" dirty="0" smtClean="0">
                <a:latin typeface="Times New Roman" panose="02020603050405020304" pitchFamily="18" charset="0"/>
                <a:cs typeface="Times New Roman" panose="02020603050405020304" pitchFamily="18" charset="0"/>
              </a:rPr>
              <a:t>There </a:t>
            </a:r>
            <a:r>
              <a:rPr lang="en-US" sz="2400" b="1" dirty="0">
                <a:latin typeface="Times New Roman" panose="02020603050405020304" pitchFamily="18" charset="0"/>
                <a:cs typeface="Times New Roman" panose="02020603050405020304" pitchFamily="18" charset="0"/>
              </a:rPr>
              <a:t>are many methods that can be used in </a:t>
            </a:r>
            <a:r>
              <a:rPr lang="en-US" sz="2400" b="1" dirty="0" smtClean="0">
                <a:latin typeface="Times New Roman" panose="02020603050405020304" pitchFamily="18" charset="0"/>
                <a:cs typeface="Times New Roman" panose="02020603050405020304" pitchFamily="18" charset="0"/>
              </a:rPr>
              <a:t>this step </a:t>
            </a:r>
            <a:r>
              <a:rPr lang="en-US" sz="2400" b="1" dirty="0">
                <a:latin typeface="Times New Roman" panose="02020603050405020304" pitchFamily="18" charset="0"/>
                <a:cs typeface="Times New Roman" panose="02020603050405020304" pitchFamily="18" charset="0"/>
              </a:rPr>
              <a:t>of the BA process. </a:t>
            </a:r>
            <a:endParaRPr lang="en-US" sz="2400" b="1" dirty="0" smtClean="0">
              <a:latin typeface="Times New Roman" panose="02020603050405020304" pitchFamily="18" charset="0"/>
              <a:cs typeface="Times New Roman" panose="02020603050405020304" pitchFamily="18" charset="0"/>
            </a:endParaRPr>
          </a:p>
          <a:p>
            <a:pPr lvl="1" algn="just"/>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commonly used methodology is multiple regression. </a:t>
            </a:r>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Statistical Tools,” and </a:t>
            </a:r>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Forecasting,” for a discussion </a:t>
            </a:r>
            <a:r>
              <a:rPr lang="en-US" sz="2400" dirty="0" smtClean="0">
                <a:latin typeface="Times New Roman" panose="02020603050405020304" pitchFamily="18" charset="0"/>
                <a:cs typeface="Times New Roman" panose="02020603050405020304" pitchFamily="18" charset="0"/>
              </a:rPr>
              <a:t>on multiple </a:t>
            </a:r>
            <a:r>
              <a:rPr lang="en-US" sz="2400" dirty="0">
                <a:latin typeface="Times New Roman" panose="02020603050405020304" pitchFamily="18" charset="0"/>
                <a:cs typeface="Times New Roman" panose="02020603050405020304" pitchFamily="18" charset="0"/>
              </a:rPr>
              <a:t>regression and ANOVA testing(</a:t>
            </a:r>
            <a:r>
              <a:rPr lang="en-US" dirty="0" smtClean="0"/>
              <a:t>analysis </a:t>
            </a:r>
            <a:r>
              <a:rPr lang="en-US" dirty="0"/>
              <a:t>of variance, a statistical method in which the variation in a set of observations is divided into distinct </a:t>
            </a:r>
            <a:r>
              <a:rPr lang="en-US" dirty="0" smtClean="0"/>
              <a:t>components).</a:t>
            </a:r>
            <a:endParaRPr lang="en-US" sz="2400" dirty="0" smtClean="0">
              <a:latin typeface="Times New Roman" panose="02020603050405020304" pitchFamily="18" charset="0"/>
              <a:cs typeface="Times New Roman" panose="02020603050405020304" pitchFamily="18" charset="0"/>
            </a:endParaRPr>
          </a:p>
          <a:p>
            <a:pPr lvl="1" algn="just"/>
            <a:endParaRPr lang="en-US" sz="2400" dirty="0" smtClean="0">
              <a:latin typeface="Times New Roman" panose="02020603050405020304" pitchFamily="18" charset="0"/>
              <a:cs typeface="Times New Roman" panose="02020603050405020304" pitchFamily="18" charset="0"/>
            </a:endParaRPr>
          </a:p>
          <a:p>
            <a:pPr lvl="1" algn="just"/>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This methodology is ideal for </a:t>
            </a:r>
            <a:r>
              <a:rPr lang="en-US" sz="2400" dirty="0" smtClean="0">
                <a:latin typeface="Times New Roman" panose="02020603050405020304" pitchFamily="18" charset="0"/>
                <a:cs typeface="Times New Roman" panose="02020603050405020304" pitchFamily="18" charset="0"/>
              </a:rPr>
              <a:t>establishing whether </a:t>
            </a:r>
            <a:r>
              <a:rPr lang="en-US" sz="2400" dirty="0">
                <a:latin typeface="Times New Roman" panose="02020603050405020304" pitchFamily="18" charset="0"/>
                <a:cs typeface="Times New Roman" panose="02020603050405020304" pitchFamily="18" charset="0"/>
              </a:rPr>
              <a:t>a statistical relationship exists between the predictive variables found in </a:t>
            </a:r>
            <a:r>
              <a:rPr lang="en-US" sz="2400" dirty="0" smtClean="0">
                <a:latin typeface="Times New Roman" panose="02020603050405020304" pitchFamily="18" charset="0"/>
                <a:cs typeface="Times New Roman" panose="02020603050405020304" pitchFamily="18" charset="0"/>
              </a:rPr>
              <a:t>the descriptive </a:t>
            </a:r>
            <a:r>
              <a:rPr lang="en-US" sz="2400" dirty="0">
                <a:latin typeface="Times New Roman" panose="02020603050405020304" pitchFamily="18" charset="0"/>
                <a:cs typeface="Times New Roman" panose="02020603050405020304" pitchFamily="18" charset="0"/>
              </a:rPr>
              <a:t>analysis</a:t>
            </a:r>
            <a:r>
              <a:rPr lang="en-US" sz="2400" dirty="0" smtClean="0">
                <a:latin typeface="Times New Roman" panose="02020603050405020304" pitchFamily="18" charset="0"/>
                <a:cs typeface="Times New Roman" panose="02020603050405020304" pitchFamily="18" charset="0"/>
              </a:rPr>
              <a:t>.</a:t>
            </a:r>
          </a:p>
          <a:p>
            <a:pPr lvl="1" algn="just"/>
            <a:endParaRPr lang="en-US" sz="2400" dirty="0" smtClean="0">
              <a:latin typeface="Times New Roman" panose="02020603050405020304" pitchFamily="18" charset="0"/>
              <a:cs typeface="Times New Roman" panose="02020603050405020304" pitchFamily="18" charset="0"/>
            </a:endParaRPr>
          </a:p>
          <a:p>
            <a:pPr lvl="1" algn="just"/>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relationship might be to show that a dependent variable </a:t>
            </a:r>
            <a:r>
              <a:rPr lang="en-US" sz="2400" dirty="0" smtClean="0">
                <a:latin typeface="Times New Roman" panose="02020603050405020304" pitchFamily="18" charset="0"/>
                <a:cs typeface="Times New Roman" panose="02020603050405020304" pitchFamily="18" charset="0"/>
              </a:rPr>
              <a:t>is predictively </a:t>
            </a:r>
            <a:r>
              <a:rPr lang="en-US" sz="2400" dirty="0">
                <a:latin typeface="Times New Roman" panose="02020603050405020304" pitchFamily="18" charset="0"/>
                <a:cs typeface="Times New Roman" panose="02020603050405020304" pitchFamily="18" charset="0"/>
              </a:rPr>
              <a:t>associated with business value or performance of some kind</a:t>
            </a:r>
            <a:r>
              <a:rPr lang="en-US" sz="2400" dirty="0" smtClean="0">
                <a:latin typeface="Times New Roman" panose="02020603050405020304" pitchFamily="18" charset="0"/>
                <a:cs typeface="Times New Roman" panose="02020603050405020304" pitchFamily="18" charset="0"/>
              </a:rPr>
              <a:t>.</a:t>
            </a:r>
          </a:p>
          <a:p>
            <a:pPr marL="457200" lvl="1" indent="0" algn="just">
              <a:buNone/>
            </a:pPr>
            <a:r>
              <a:rPr lang="en-US" sz="2400" dirty="0" smtClean="0">
                <a:latin typeface="Times New Roman" panose="02020603050405020304" pitchFamily="18" charset="0"/>
                <a:cs typeface="Times New Roman" panose="02020603050405020304" pitchFamily="18" charset="0"/>
              </a:rPr>
              <a:t> </a:t>
            </a:r>
          </a:p>
          <a:p>
            <a:pPr lvl="1" algn="just"/>
            <a:r>
              <a:rPr lang="en-US" sz="2400" dirty="0" smtClean="0">
                <a:latin typeface="Times New Roman" panose="02020603050405020304" pitchFamily="18" charset="0"/>
                <a:cs typeface="Times New Roman" panose="02020603050405020304" pitchFamily="18" charset="0"/>
              </a:rPr>
              <a:t>Exploring </a:t>
            </a:r>
            <a:r>
              <a:rPr lang="en-US" sz="2400" dirty="0">
                <a:latin typeface="Times New Roman" panose="02020603050405020304" pitchFamily="18" charset="0"/>
                <a:cs typeface="Times New Roman" panose="02020603050405020304" pitchFamily="18" charset="0"/>
              </a:rPr>
              <a:t>a database using advanced statistical procedures to verify </a:t>
            </a:r>
            <a:r>
              <a:rPr lang="en-US" sz="2400" dirty="0" smtClean="0">
                <a:latin typeface="Times New Roman" panose="02020603050405020304" pitchFamily="18" charset="0"/>
                <a:cs typeface="Times New Roman" panose="02020603050405020304" pitchFamily="18" charset="0"/>
              </a:rPr>
              <a:t>and confirm </a:t>
            </a:r>
            <a:r>
              <a:rPr lang="en-US" sz="2400" dirty="0">
                <a:latin typeface="Times New Roman" panose="02020603050405020304" pitchFamily="18" charset="0"/>
                <a:cs typeface="Times New Roman" panose="02020603050405020304" pitchFamily="18" charset="0"/>
              </a:rPr>
              <a:t>the best predictive variables is an important part of this step in the BA </a:t>
            </a:r>
            <a:r>
              <a:rPr lang="en-US" sz="2400" dirty="0" smtClean="0">
                <a:latin typeface="Times New Roman" panose="02020603050405020304" pitchFamily="18" charset="0"/>
                <a:cs typeface="Times New Roman" panose="02020603050405020304" pitchFamily="18" charset="0"/>
              </a:rPr>
              <a:t>process.</a:t>
            </a:r>
          </a:p>
        </p:txBody>
      </p:sp>
    </p:spTree>
    <p:extLst>
      <p:ext uri="{BB962C8B-B14F-4D97-AF65-F5344CB8AC3E}">
        <p14:creationId xmlns:p14="http://schemas.microsoft.com/office/powerpoint/2010/main" val="35483905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9817" y="382385"/>
            <a:ext cx="10931237" cy="1492132"/>
          </a:xfrm>
        </p:spPr>
        <p:txBody>
          <a:bodyPr>
            <a:noAutofit/>
          </a:bodyPr>
          <a:lstStyle/>
          <a:p>
            <a:pPr algn="ctr"/>
            <a:r>
              <a:rPr lang="en-US" sz="3600" b="1" dirty="0"/>
              <a:t>Relationship of BA Process and Organization</a:t>
            </a:r>
            <a:br>
              <a:rPr lang="en-US" sz="3600" b="1" dirty="0"/>
            </a:br>
            <a:r>
              <a:rPr lang="en-US" sz="3600" b="1" dirty="0"/>
              <a:t>Decision-Making Process</a:t>
            </a:r>
            <a:endParaRPr lang="en-US" sz="3600" dirty="0"/>
          </a:p>
        </p:txBody>
      </p:sp>
      <p:sp>
        <p:nvSpPr>
          <p:cNvPr id="3" name="Content Placeholder 2"/>
          <p:cNvSpPr>
            <a:spLocks noGrp="1"/>
          </p:cNvSpPr>
          <p:nvPr>
            <p:ph idx="1"/>
          </p:nvPr>
        </p:nvSpPr>
        <p:spPr/>
        <p:txBody>
          <a:bodyPr>
            <a:normAutofit/>
          </a:bodyPr>
          <a:lstStyle/>
          <a:p>
            <a:pPr algn="just"/>
            <a:r>
              <a:rPr lang="en-US" sz="2300" dirty="0">
                <a:latin typeface="Times New Roman" panose="02020603050405020304" pitchFamily="18" charset="0"/>
                <a:cs typeface="Times New Roman" panose="02020603050405020304" pitchFamily="18" charset="0"/>
              </a:rPr>
              <a:t>The BA process can solve problems and identify opportunities to improve </a:t>
            </a:r>
            <a:r>
              <a:rPr lang="en-US" sz="2300" dirty="0" smtClean="0">
                <a:latin typeface="Times New Roman" panose="02020603050405020304" pitchFamily="18" charset="0"/>
                <a:cs typeface="Times New Roman" panose="02020603050405020304" pitchFamily="18" charset="0"/>
              </a:rPr>
              <a:t>business performance</a:t>
            </a:r>
            <a:r>
              <a:rPr lang="en-US" sz="2300" dirty="0">
                <a:latin typeface="Times New Roman" panose="02020603050405020304" pitchFamily="18" charset="0"/>
                <a:cs typeface="Times New Roman" panose="02020603050405020304" pitchFamily="18" charset="0"/>
              </a:rPr>
              <a:t>. </a:t>
            </a:r>
            <a:endParaRPr lang="en-US" sz="2300" dirty="0" smtClean="0">
              <a:latin typeface="Times New Roman" panose="02020603050405020304" pitchFamily="18" charset="0"/>
              <a:cs typeface="Times New Roman" panose="02020603050405020304" pitchFamily="18" charset="0"/>
            </a:endParaRPr>
          </a:p>
          <a:p>
            <a:pPr algn="just"/>
            <a:r>
              <a:rPr lang="en-US" sz="2300" dirty="0" smtClean="0">
                <a:latin typeface="Times New Roman" panose="02020603050405020304" pitchFamily="18" charset="0"/>
                <a:cs typeface="Times New Roman" panose="02020603050405020304" pitchFamily="18" charset="0"/>
              </a:rPr>
              <a:t>In </a:t>
            </a:r>
            <a:r>
              <a:rPr lang="en-US" sz="2300" dirty="0">
                <a:latin typeface="Times New Roman" panose="02020603050405020304" pitchFamily="18" charset="0"/>
                <a:cs typeface="Times New Roman" panose="02020603050405020304" pitchFamily="18" charset="0"/>
              </a:rPr>
              <a:t>the process, organizations may also determine strategies to </a:t>
            </a:r>
            <a:r>
              <a:rPr lang="en-US" sz="2300" dirty="0" smtClean="0">
                <a:latin typeface="Times New Roman" panose="02020603050405020304" pitchFamily="18" charset="0"/>
                <a:cs typeface="Times New Roman" panose="02020603050405020304" pitchFamily="18" charset="0"/>
              </a:rPr>
              <a:t>guide operations </a:t>
            </a:r>
            <a:r>
              <a:rPr lang="en-US" sz="2300" dirty="0">
                <a:latin typeface="Times New Roman" panose="02020603050405020304" pitchFamily="18" charset="0"/>
                <a:cs typeface="Times New Roman" panose="02020603050405020304" pitchFamily="18" charset="0"/>
              </a:rPr>
              <a:t>and help achieve competitive advantages. </a:t>
            </a:r>
            <a:endParaRPr lang="en-US" sz="2300" dirty="0" smtClean="0">
              <a:latin typeface="Times New Roman" panose="02020603050405020304" pitchFamily="18" charset="0"/>
              <a:cs typeface="Times New Roman" panose="02020603050405020304" pitchFamily="18" charset="0"/>
            </a:endParaRPr>
          </a:p>
          <a:p>
            <a:pPr algn="just"/>
            <a:r>
              <a:rPr lang="en-US" sz="2300" dirty="0" smtClean="0">
                <a:latin typeface="Times New Roman" panose="02020603050405020304" pitchFamily="18" charset="0"/>
                <a:cs typeface="Times New Roman" panose="02020603050405020304" pitchFamily="18" charset="0"/>
              </a:rPr>
              <a:t>Typically</a:t>
            </a:r>
            <a:r>
              <a:rPr lang="en-US" sz="2300" dirty="0">
                <a:latin typeface="Times New Roman" panose="02020603050405020304" pitchFamily="18" charset="0"/>
                <a:cs typeface="Times New Roman" panose="02020603050405020304" pitchFamily="18" charset="0"/>
              </a:rPr>
              <a:t>, solving problems </a:t>
            </a:r>
            <a:r>
              <a:rPr lang="en-US" sz="2300" dirty="0" smtClean="0">
                <a:latin typeface="Times New Roman" panose="02020603050405020304" pitchFamily="18" charset="0"/>
                <a:cs typeface="Times New Roman" panose="02020603050405020304" pitchFamily="18" charset="0"/>
              </a:rPr>
              <a:t>and identifying </a:t>
            </a:r>
            <a:r>
              <a:rPr lang="en-US" sz="2300" dirty="0">
                <a:latin typeface="Times New Roman" panose="02020603050405020304" pitchFamily="18" charset="0"/>
                <a:cs typeface="Times New Roman" panose="02020603050405020304" pitchFamily="18" charset="0"/>
              </a:rPr>
              <a:t>strategic opportunities to follow are organization decision-making tasks.</a:t>
            </a:r>
          </a:p>
          <a:p>
            <a:pPr algn="just"/>
            <a:r>
              <a:rPr lang="en-US" sz="2300" dirty="0">
                <a:latin typeface="Times New Roman" panose="02020603050405020304" pitchFamily="18" charset="0"/>
                <a:cs typeface="Times New Roman" panose="02020603050405020304" pitchFamily="18" charset="0"/>
              </a:rPr>
              <a:t>The latter, identifying opportunities, can be viewed as a problem of strategy </a:t>
            </a:r>
            <a:r>
              <a:rPr lang="en-US" sz="2300" dirty="0" smtClean="0">
                <a:latin typeface="Times New Roman" panose="02020603050405020304" pitchFamily="18" charset="0"/>
                <a:cs typeface="Times New Roman" panose="02020603050405020304" pitchFamily="18" charset="0"/>
              </a:rPr>
              <a:t>choice requiring </a:t>
            </a:r>
            <a:r>
              <a:rPr lang="en-US" sz="2300" dirty="0">
                <a:latin typeface="Times New Roman" panose="02020603050405020304" pitchFamily="18" charset="0"/>
                <a:cs typeface="Times New Roman" panose="02020603050405020304" pitchFamily="18" charset="0"/>
              </a:rPr>
              <a:t>a solution.</a:t>
            </a:r>
          </a:p>
        </p:txBody>
      </p:sp>
    </p:spTree>
    <p:extLst>
      <p:ext uri="{BB962C8B-B14F-4D97-AF65-F5344CB8AC3E}">
        <p14:creationId xmlns:p14="http://schemas.microsoft.com/office/powerpoint/2010/main" val="39446710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7884" y="235527"/>
            <a:ext cx="11239934" cy="5970085"/>
          </a:xfrm>
          <a:prstGeom prst="rect">
            <a:avLst/>
          </a:prstGeom>
        </p:spPr>
      </p:pic>
    </p:spTree>
    <p:extLst>
      <p:ext uri="{BB962C8B-B14F-4D97-AF65-F5344CB8AC3E}">
        <p14:creationId xmlns:p14="http://schemas.microsoft.com/office/powerpoint/2010/main" val="5338255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69818" y="218499"/>
            <a:ext cx="10598730" cy="5461866"/>
          </a:xfrm>
        </p:spPr>
        <p:txBody>
          <a:bodyPr>
            <a:noAutofit/>
          </a:bodyPr>
          <a:lstStyle/>
          <a:p>
            <a:pPr algn="just"/>
            <a:r>
              <a:rPr lang="en-US" sz="1800" dirty="0"/>
              <a:t>The </a:t>
            </a:r>
            <a:r>
              <a:rPr lang="en-US" sz="1800" i="1" dirty="0"/>
              <a:t>organization decision-making process </a:t>
            </a:r>
            <a:r>
              <a:rPr lang="en-US" sz="1800" dirty="0"/>
              <a:t>(ODMP) </a:t>
            </a:r>
            <a:r>
              <a:rPr lang="en-US" sz="1800" dirty="0" smtClean="0"/>
              <a:t>is </a:t>
            </a:r>
            <a:r>
              <a:rPr lang="en-US" sz="1800" dirty="0"/>
              <a:t>focused on decision-making to solve problems </a:t>
            </a:r>
            <a:r>
              <a:rPr lang="en-US" sz="1800" dirty="0" smtClean="0"/>
              <a:t>but could </a:t>
            </a:r>
            <a:r>
              <a:rPr lang="en-US" sz="1800" dirty="0"/>
              <a:t>also be applied to finding opportunities in data and deciding what is the </a:t>
            </a:r>
            <a:r>
              <a:rPr lang="en-US" sz="1800" dirty="0" smtClean="0"/>
              <a:t>best course </a:t>
            </a:r>
            <a:r>
              <a:rPr lang="en-US" sz="1800" dirty="0"/>
              <a:t>of action to take advantage of them. </a:t>
            </a:r>
            <a:endParaRPr lang="en-US" sz="1800" dirty="0" smtClean="0"/>
          </a:p>
          <a:p>
            <a:pPr algn="just"/>
            <a:r>
              <a:rPr lang="en-US" sz="1800" dirty="0" smtClean="0"/>
              <a:t>The </a:t>
            </a:r>
            <a:r>
              <a:rPr lang="en-US" sz="1800" dirty="0"/>
              <a:t>five-step ODMP begins with </a:t>
            </a:r>
            <a:r>
              <a:rPr lang="en-US" sz="1800" dirty="0" smtClean="0"/>
              <a:t>the perception </a:t>
            </a:r>
            <a:r>
              <a:rPr lang="en-US" sz="1800" dirty="0"/>
              <a:t>of disequilibrium, or the awareness that a problem exists that needs </a:t>
            </a:r>
            <a:r>
              <a:rPr lang="en-US" sz="1800" dirty="0" smtClean="0"/>
              <a:t>a decision</a:t>
            </a:r>
            <a:r>
              <a:rPr lang="en-US" sz="1800" dirty="0"/>
              <a:t>. </a:t>
            </a:r>
            <a:endParaRPr lang="en-US" sz="1800" dirty="0" smtClean="0"/>
          </a:p>
          <a:p>
            <a:pPr algn="just"/>
            <a:r>
              <a:rPr lang="en-US" sz="1800" dirty="0" smtClean="0"/>
              <a:t>Similarly</a:t>
            </a:r>
            <a:r>
              <a:rPr lang="en-US" sz="1800" dirty="0"/>
              <a:t>, in the BA process, the first step is to recognize that databases </a:t>
            </a:r>
            <a:r>
              <a:rPr lang="en-US" sz="1800" dirty="0" smtClean="0"/>
              <a:t>may contain </a:t>
            </a:r>
            <a:r>
              <a:rPr lang="en-US" sz="1800" dirty="0"/>
              <a:t>information that could both solve problems and find opportunities to </a:t>
            </a:r>
            <a:r>
              <a:rPr lang="en-US" sz="1800" dirty="0" smtClean="0"/>
              <a:t>improve business </a:t>
            </a:r>
            <a:r>
              <a:rPr lang="en-US" sz="1800" dirty="0"/>
              <a:t>performance. </a:t>
            </a:r>
            <a:endParaRPr lang="en-US" sz="1800" dirty="0" smtClean="0"/>
          </a:p>
          <a:p>
            <a:pPr algn="just"/>
            <a:r>
              <a:rPr lang="en-US" sz="1800" dirty="0" smtClean="0"/>
              <a:t>Then </a:t>
            </a:r>
            <a:r>
              <a:rPr lang="en-US" sz="1800" dirty="0"/>
              <a:t>in Step 2 of the ODMP, an exploration of the problem </a:t>
            </a:r>
            <a:r>
              <a:rPr lang="en-US" sz="1800" dirty="0" smtClean="0"/>
              <a:t>to determine </a:t>
            </a:r>
            <a:r>
              <a:rPr lang="en-US" sz="1800" dirty="0"/>
              <a:t>its size, impact, and other factors is undertaken to diagnose what the </a:t>
            </a:r>
            <a:r>
              <a:rPr lang="en-US" sz="1800" dirty="0" smtClean="0"/>
              <a:t>problem is</a:t>
            </a:r>
            <a:r>
              <a:rPr lang="en-US" sz="1800" dirty="0"/>
              <a:t>. Likewise, the BA descriptive analytic analysis explores factors that might </a:t>
            </a:r>
            <a:r>
              <a:rPr lang="en-US" sz="1800" dirty="0" smtClean="0"/>
              <a:t>prove useful </a:t>
            </a:r>
            <a:r>
              <a:rPr lang="en-US" sz="1800" dirty="0"/>
              <a:t>in solving problems and offering opportunities</a:t>
            </a:r>
            <a:r>
              <a:rPr lang="en-US" sz="1800" dirty="0" smtClean="0"/>
              <a:t>.</a:t>
            </a:r>
          </a:p>
          <a:p>
            <a:pPr algn="just"/>
            <a:r>
              <a:rPr lang="en-US" sz="1800" dirty="0" smtClean="0"/>
              <a:t> </a:t>
            </a:r>
            <a:r>
              <a:rPr lang="en-US" sz="1800" dirty="0"/>
              <a:t>The ODMP problem </a:t>
            </a:r>
            <a:r>
              <a:rPr lang="en-US" sz="1800" dirty="0" smtClean="0"/>
              <a:t>statement step </a:t>
            </a:r>
            <a:r>
              <a:rPr lang="en-US" sz="1800" dirty="0"/>
              <a:t>is similarly structured to the BA predictive analysis to find strategies, paths, </a:t>
            </a:r>
            <a:r>
              <a:rPr lang="en-US" sz="1800" dirty="0" smtClean="0"/>
              <a:t>or trends </a:t>
            </a:r>
            <a:r>
              <a:rPr lang="en-US" sz="1800" dirty="0"/>
              <a:t>that clearly define a problem or opportunity for an organization to solve problems</a:t>
            </a:r>
            <a:r>
              <a:rPr lang="en-US" sz="1800" dirty="0" smtClean="0"/>
              <a:t>.</a:t>
            </a:r>
            <a:r>
              <a:rPr lang="en-US" sz="1800" dirty="0"/>
              <a:t> </a:t>
            </a:r>
            <a:endParaRPr lang="en-US" sz="1800" dirty="0" smtClean="0"/>
          </a:p>
          <a:p>
            <a:pPr algn="just"/>
            <a:r>
              <a:rPr lang="en-US" sz="1800" dirty="0" smtClean="0"/>
              <a:t>Finally</a:t>
            </a:r>
            <a:r>
              <a:rPr lang="en-US" sz="1800" dirty="0"/>
              <a:t>, the ODMP’s last steps of strategy selection and implementation </a:t>
            </a:r>
            <a:r>
              <a:rPr lang="en-US" sz="1800" dirty="0" smtClean="0"/>
              <a:t>involve the </a:t>
            </a:r>
            <a:r>
              <a:rPr lang="en-US" sz="1800" dirty="0"/>
              <a:t>same kinds of tasks that the BA process requires in the final prescriptive </a:t>
            </a:r>
            <a:r>
              <a:rPr lang="en-US" sz="1800" dirty="0" smtClean="0"/>
              <a:t>step</a:t>
            </a:r>
            <a:r>
              <a:rPr lang="en-US" sz="1800" dirty="0"/>
              <a:t>(make an optimal selection of resource allocations that can be implemented for </a:t>
            </a:r>
            <a:r>
              <a:rPr lang="en-US" sz="1800" dirty="0" smtClean="0"/>
              <a:t>the betterment </a:t>
            </a:r>
            <a:r>
              <a:rPr lang="en-US" sz="1800" dirty="0"/>
              <a:t>of the organization).</a:t>
            </a:r>
          </a:p>
          <a:p>
            <a:pPr algn="just"/>
            <a:r>
              <a:rPr lang="en-US" sz="1800" dirty="0"/>
              <a:t>The decision-making foundation that has served ODMP for many decades </a:t>
            </a:r>
            <a:r>
              <a:rPr lang="en-US" sz="1800" dirty="0" smtClean="0"/>
              <a:t>parallels the </a:t>
            </a:r>
            <a:r>
              <a:rPr lang="en-US" sz="1800" dirty="0"/>
              <a:t>BA process</a:t>
            </a:r>
            <a:r>
              <a:rPr lang="en-US" sz="1800" dirty="0" smtClean="0"/>
              <a:t>.</a:t>
            </a:r>
          </a:p>
          <a:p>
            <a:pPr algn="just"/>
            <a:r>
              <a:rPr lang="en-US" sz="1800" dirty="0" smtClean="0"/>
              <a:t> </a:t>
            </a:r>
            <a:r>
              <a:rPr lang="en-US" sz="1800" dirty="0"/>
              <a:t>The same logic serves both processes and supports </a:t>
            </a:r>
            <a:r>
              <a:rPr lang="en-US" sz="1800" dirty="0" smtClean="0"/>
              <a:t>organization decision-making </a:t>
            </a:r>
            <a:r>
              <a:rPr lang="en-US" sz="1800" dirty="0"/>
              <a:t>skills and capacities.</a:t>
            </a:r>
          </a:p>
        </p:txBody>
      </p:sp>
    </p:spTree>
    <p:extLst>
      <p:ext uri="{BB962C8B-B14F-4D97-AF65-F5344CB8AC3E}">
        <p14:creationId xmlns:p14="http://schemas.microsoft.com/office/powerpoint/2010/main" val="40749682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6877" y="1801091"/>
            <a:ext cx="10635523" cy="4599710"/>
          </a:xfrm>
        </p:spPr>
        <p:txBody>
          <a:bodyPr>
            <a:noAutofit/>
          </a:bodyPr>
          <a:lstStyle/>
          <a:p>
            <a:pPr algn="just"/>
            <a:r>
              <a:rPr lang="en-US" sz="2300" b="1" dirty="0" smtClean="0">
                <a:latin typeface="Times New Roman" panose="02020603050405020304" pitchFamily="18" charset="0"/>
                <a:cs typeface="Times New Roman" panose="02020603050405020304" pitchFamily="18" charset="0"/>
              </a:rPr>
              <a:t>STEPS </a:t>
            </a:r>
            <a:r>
              <a:rPr lang="en-US" sz="2300" b="1" dirty="0">
                <a:latin typeface="Times New Roman" panose="02020603050405020304" pitchFamily="18" charset="0"/>
                <a:cs typeface="Times New Roman" panose="02020603050405020304" pitchFamily="18" charset="0"/>
              </a:rPr>
              <a:t>IN DATA COLLECTION</a:t>
            </a:r>
            <a:endParaRPr lang="en-US" sz="23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r>
              <a:rPr lang="en-US" sz="2300" dirty="0" smtClean="0">
                <a:latin typeface="Times New Roman" panose="02020603050405020304" pitchFamily="18" charset="0"/>
                <a:cs typeface="Times New Roman" panose="02020603050405020304" pitchFamily="18" charset="0"/>
              </a:rPr>
              <a:t> The </a:t>
            </a:r>
            <a:r>
              <a:rPr lang="en-US" sz="2300" dirty="0">
                <a:latin typeface="Times New Roman" panose="02020603050405020304" pitchFamily="18" charset="0"/>
                <a:cs typeface="Times New Roman" panose="02020603050405020304" pitchFamily="18" charset="0"/>
              </a:rPr>
              <a:t>first two steps relate to the collection of primary data while the third step relates to the collection of secondary data</a:t>
            </a:r>
            <a:r>
              <a:rPr lang="en-US" sz="23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q"/>
            </a:pPr>
            <a:r>
              <a:rPr lang="en-US" sz="2300" dirty="0" smtClean="0">
                <a:latin typeface="Times New Roman" panose="02020603050405020304" pitchFamily="18" charset="0"/>
                <a:cs typeface="Times New Roman" panose="02020603050405020304" pitchFamily="18" charset="0"/>
              </a:rPr>
              <a:t> The </a:t>
            </a:r>
            <a:r>
              <a:rPr lang="en-US" sz="2300" dirty="0">
                <a:latin typeface="Times New Roman" panose="02020603050405020304" pitchFamily="18" charset="0"/>
                <a:cs typeface="Times New Roman" panose="02020603050405020304" pitchFamily="18" charset="0"/>
              </a:rPr>
              <a:t>information/data collected by a person directly is known as primary data while records or data collected from offices/institutions is known as secondary data.</a:t>
            </a:r>
          </a:p>
          <a:p>
            <a:pPr algn="just"/>
            <a:endParaRPr lang="en-US" sz="2300" dirty="0">
              <a:latin typeface="Times New Roman" panose="02020603050405020304" pitchFamily="18" charset="0"/>
              <a:cs typeface="Times New Roman" panose="02020603050405020304" pitchFamily="18" charset="0"/>
            </a:endParaRPr>
          </a:p>
        </p:txBody>
      </p:sp>
      <p:sp>
        <p:nvSpPr>
          <p:cNvPr id="2" name="Rectangle 1"/>
          <p:cNvSpPr/>
          <p:nvPr/>
        </p:nvSpPr>
        <p:spPr>
          <a:xfrm>
            <a:off x="1828801" y="237990"/>
            <a:ext cx="9587344" cy="954107"/>
          </a:xfrm>
          <a:prstGeom prst="rect">
            <a:avLst/>
          </a:prstGeom>
        </p:spPr>
        <p:txBody>
          <a:bodyPr wrap="square">
            <a:spAutoFit/>
          </a:bodyPr>
          <a:lstStyle/>
          <a:p>
            <a:pPr algn="ctr"/>
            <a:r>
              <a:rPr lang="en-US" sz="2800" b="1" dirty="0">
                <a:solidFill>
                  <a:srgbClr val="231F20"/>
                </a:solidFill>
                <a:latin typeface="Times New Roman" panose="02020603050405020304" pitchFamily="18" charset="0"/>
              </a:rPr>
              <a:t>DATA </a:t>
            </a:r>
            <a:r>
              <a:rPr lang="en-US" sz="2800" b="1" dirty="0" smtClean="0">
                <a:solidFill>
                  <a:srgbClr val="231F20"/>
                </a:solidFill>
                <a:latin typeface="Times New Roman" panose="02020603050405020304" pitchFamily="18" charset="0"/>
              </a:rPr>
              <a:t>COLLECTION,PROCESSING </a:t>
            </a:r>
            <a:r>
              <a:rPr lang="en-US" sz="2800" b="1" dirty="0">
                <a:solidFill>
                  <a:srgbClr val="231F20"/>
                </a:solidFill>
                <a:latin typeface="Times New Roman" panose="02020603050405020304" pitchFamily="18" charset="0"/>
              </a:rPr>
              <a:t>AND</a:t>
            </a:r>
          </a:p>
          <a:p>
            <a:pPr algn="ctr"/>
            <a:r>
              <a:rPr lang="en-US" sz="2800" b="1" dirty="0">
                <a:solidFill>
                  <a:srgbClr val="231F20"/>
                </a:solidFill>
                <a:latin typeface="Times New Roman" panose="02020603050405020304" pitchFamily="18" charset="0"/>
              </a:rPr>
              <a:t>ANALYSIS</a:t>
            </a:r>
            <a:endParaRPr lang="en-US" sz="2800" dirty="0"/>
          </a:p>
        </p:txBody>
      </p:sp>
    </p:spTree>
    <p:extLst>
      <p:ext uri="{BB962C8B-B14F-4D97-AF65-F5344CB8AC3E}">
        <p14:creationId xmlns:p14="http://schemas.microsoft.com/office/powerpoint/2010/main" val="41401101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7604" y="124691"/>
            <a:ext cx="11051159" cy="6428509"/>
          </a:xfrm>
        </p:spPr>
        <p:txBody>
          <a:bodyPr>
            <a:normAutofit/>
          </a:bodyPr>
          <a:lstStyle/>
          <a:p>
            <a:pPr algn="just"/>
            <a:r>
              <a:rPr lang="en-US" b="1" dirty="0"/>
              <a:t>A. Steps in Primary Data Collection:</a:t>
            </a:r>
            <a:endParaRPr lang="en-US" dirty="0"/>
          </a:p>
          <a:p>
            <a:pPr marL="0" indent="0" algn="just">
              <a:buNone/>
            </a:pPr>
            <a:r>
              <a:rPr lang="en-US" dirty="0"/>
              <a:t>1. Making oneself ready both mentally as well as physically for collecting primary data from field situations.</a:t>
            </a:r>
          </a:p>
          <a:p>
            <a:pPr marL="0" indent="0" algn="just">
              <a:buNone/>
            </a:pPr>
            <a:r>
              <a:rPr lang="en-US" dirty="0"/>
              <a:t>2. Keeping a field book/record book or diary for writing relevant information, doing field sketching or writing records of the occurrence of phenomenon at specific time intervals.</a:t>
            </a:r>
          </a:p>
          <a:p>
            <a:pPr marL="0" indent="0" algn="just">
              <a:buNone/>
            </a:pPr>
            <a:r>
              <a:rPr lang="en-US" dirty="0"/>
              <a:t>3. Administering questionnaire schedule to the target groups of area people across sampled sites.</a:t>
            </a:r>
          </a:p>
          <a:p>
            <a:pPr marL="0" indent="0" algn="just">
              <a:buNone/>
            </a:pPr>
            <a:r>
              <a:rPr lang="en-US" dirty="0"/>
              <a:t>4. Verifying the facts through cross checks in the answers and ground realties.</a:t>
            </a:r>
          </a:p>
          <a:p>
            <a:pPr marL="0" indent="0" algn="just">
              <a:buNone/>
            </a:pPr>
            <a:r>
              <a:rPr lang="en-US" dirty="0"/>
              <a:t>5. Integrating the observations, responses and recorded facts in a systematic and logical framework.</a:t>
            </a:r>
          </a:p>
          <a:p>
            <a:pPr algn="just"/>
            <a:r>
              <a:rPr lang="en-US" b="1" dirty="0"/>
              <a:t>B. Steps in Secondary Data Collection:</a:t>
            </a:r>
            <a:endParaRPr lang="en-US" dirty="0"/>
          </a:p>
          <a:p>
            <a:pPr marL="0" indent="0" algn="just">
              <a:buNone/>
            </a:pPr>
            <a:r>
              <a:rPr lang="en-US" dirty="0" smtClean="0"/>
              <a:t>1. Knowledge </a:t>
            </a:r>
            <a:r>
              <a:rPr lang="en-US" dirty="0"/>
              <a:t>about the offices/institutes etc. </a:t>
            </a:r>
            <a:r>
              <a:rPr lang="en-US" dirty="0" smtClean="0"/>
              <a:t>keeping </a:t>
            </a:r>
            <a:r>
              <a:rPr lang="en-US" dirty="0"/>
              <a:t>the record of relevant data is of prime importance to obtain the secondary data/information.</a:t>
            </a:r>
          </a:p>
          <a:p>
            <a:pPr marL="0" indent="0" algn="just">
              <a:buNone/>
            </a:pPr>
            <a:r>
              <a:rPr lang="en-US" dirty="0"/>
              <a:t>2. Get an official letter containing your requirements of data and purpose of data collection from your Principal/Head of the Institute? Your identity card is also an essential requirement to get an entry in the offices.</a:t>
            </a:r>
          </a:p>
          <a:p>
            <a:pPr marL="0" indent="0" algn="just">
              <a:buNone/>
            </a:pPr>
            <a:r>
              <a:rPr lang="en-US" dirty="0"/>
              <a:t>3. Keep a note book/record file to transfer data for the purpose. It could also be done with the help of photo copying systems.</a:t>
            </a:r>
          </a:p>
          <a:p>
            <a:pPr marL="0" indent="0" algn="just">
              <a:buNone/>
            </a:pPr>
            <a:r>
              <a:rPr lang="en-US" dirty="0"/>
              <a:t>4. The secondary data, thus, collected forms the basis for tabulation and processing as per need.</a:t>
            </a:r>
          </a:p>
          <a:p>
            <a:pPr algn="just"/>
            <a:endParaRPr lang="en-US" dirty="0"/>
          </a:p>
        </p:txBody>
      </p:sp>
    </p:spTree>
    <p:extLst>
      <p:ext uri="{BB962C8B-B14F-4D97-AF65-F5344CB8AC3E}">
        <p14:creationId xmlns:p14="http://schemas.microsoft.com/office/powerpoint/2010/main" val="30472262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9387" y="789710"/>
            <a:ext cx="10178322" cy="3593591"/>
          </a:xfrm>
        </p:spPr>
        <p:txBody>
          <a:bodyPr>
            <a:normAutofit lnSpcReduction="10000"/>
          </a:bodyPr>
          <a:lstStyle/>
          <a:p>
            <a:pPr marL="0" indent="0">
              <a:buNone/>
            </a:pPr>
            <a:endParaRPr lang="en-US" b="1" dirty="0"/>
          </a:p>
          <a:p>
            <a:pPr marL="0" indent="0">
              <a:buNone/>
            </a:pPr>
            <a:r>
              <a:rPr lang="en-US" b="1" dirty="0" smtClean="0"/>
              <a:t> </a:t>
            </a:r>
            <a:r>
              <a:rPr lang="en-US" b="1" dirty="0"/>
              <a:t>TOOLS AND TECHNIQUES OF DATA COLLECTION</a:t>
            </a:r>
            <a:endParaRPr lang="en-US" dirty="0"/>
          </a:p>
          <a:p>
            <a:r>
              <a:rPr lang="en-US" dirty="0"/>
              <a:t>For data collection we make use of certain tools and follow </a:t>
            </a:r>
            <a:r>
              <a:rPr lang="en-US" dirty="0" smtClean="0"/>
              <a:t>specific techniques</a:t>
            </a:r>
            <a:r>
              <a:rPr lang="en-US" dirty="0"/>
              <a:t>. The tools that help in data collection are as under:</a:t>
            </a:r>
          </a:p>
          <a:p>
            <a:r>
              <a:rPr lang="en-US" dirty="0"/>
              <a:t>􀁺 Observing the phenomenon and recording the details,</a:t>
            </a:r>
          </a:p>
          <a:p>
            <a:r>
              <a:rPr lang="en-US" dirty="0"/>
              <a:t>􀁺 Inquiring about the facts through questionnaires/schedules</a:t>
            </a:r>
          </a:p>
          <a:p>
            <a:r>
              <a:rPr lang="en-US" dirty="0"/>
              <a:t>􀁺 Making measurements.</a:t>
            </a:r>
          </a:p>
          <a:p>
            <a:r>
              <a:rPr lang="en-US" dirty="0"/>
              <a:t>􀁺 Conducting tests.</a:t>
            </a:r>
          </a:p>
          <a:p>
            <a:r>
              <a:rPr lang="en-US" dirty="0"/>
              <a:t>􀁺 Recording the events</a:t>
            </a:r>
            <a:r>
              <a:rPr lang="en-US" dirty="0" smtClean="0"/>
              <a:t>.</a:t>
            </a:r>
            <a:endParaRPr lang="en-US" dirty="0"/>
          </a:p>
        </p:txBody>
      </p:sp>
    </p:spTree>
    <p:extLst>
      <p:ext uri="{BB962C8B-B14F-4D97-AF65-F5344CB8AC3E}">
        <p14:creationId xmlns:p14="http://schemas.microsoft.com/office/powerpoint/2010/main" val="6018666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5315" y="346364"/>
            <a:ext cx="10704794" cy="6303818"/>
          </a:xfrm>
        </p:spPr>
        <p:txBody>
          <a:bodyPr>
            <a:normAutofit lnSpcReduction="10000"/>
          </a:bodyPr>
          <a:lstStyle/>
          <a:p>
            <a:r>
              <a:rPr lang="en-US" b="1" dirty="0"/>
              <a:t>A. Questionnaires:</a:t>
            </a:r>
            <a:endParaRPr lang="en-US" b="1" dirty="0" smtClean="0"/>
          </a:p>
          <a:p>
            <a:r>
              <a:rPr lang="en-US" b="1" dirty="0" smtClean="0"/>
              <a:t>(</a:t>
            </a:r>
            <a:r>
              <a:rPr lang="en-US" b="1" dirty="0"/>
              <a:t>a) Contents of Questionnaire</a:t>
            </a:r>
            <a:r>
              <a:rPr lang="en-US" b="1" dirty="0" smtClean="0"/>
              <a:t>:</a:t>
            </a:r>
          </a:p>
          <a:p>
            <a:r>
              <a:rPr lang="en-US" b="1" dirty="0"/>
              <a:t>(b) Form of Questionnaire</a:t>
            </a:r>
            <a:r>
              <a:rPr lang="en-US" b="1" dirty="0" smtClean="0"/>
              <a:t>:</a:t>
            </a:r>
          </a:p>
          <a:p>
            <a:r>
              <a:rPr lang="en-US" b="1" dirty="0"/>
              <a:t>(c) The </a:t>
            </a:r>
            <a:r>
              <a:rPr lang="en-US" b="1" dirty="0" smtClean="0"/>
              <a:t>Interview</a:t>
            </a:r>
          </a:p>
          <a:p>
            <a:endParaRPr lang="en-US" b="1" dirty="0" smtClean="0"/>
          </a:p>
          <a:p>
            <a:r>
              <a:rPr lang="en-US" b="1" dirty="0" smtClean="0"/>
              <a:t>B</a:t>
            </a:r>
            <a:r>
              <a:rPr lang="en-US" b="1" dirty="0"/>
              <a:t>. The </a:t>
            </a:r>
            <a:r>
              <a:rPr lang="en-US" b="1" dirty="0" smtClean="0"/>
              <a:t>Schedules</a:t>
            </a:r>
          </a:p>
          <a:p>
            <a:endParaRPr lang="en-US" b="1" dirty="0"/>
          </a:p>
          <a:p>
            <a:r>
              <a:rPr lang="en-US" b="1" dirty="0"/>
              <a:t>C. Rating </a:t>
            </a:r>
            <a:r>
              <a:rPr lang="en-US" b="1" dirty="0" smtClean="0"/>
              <a:t>Scales</a:t>
            </a:r>
          </a:p>
          <a:p>
            <a:endParaRPr lang="en-US" b="1" dirty="0"/>
          </a:p>
          <a:p>
            <a:endParaRPr lang="en-US" b="1" dirty="0" smtClean="0"/>
          </a:p>
          <a:p>
            <a:endParaRPr lang="en-US" b="1" dirty="0"/>
          </a:p>
          <a:p>
            <a:endParaRPr lang="en-US" b="1" dirty="0" smtClean="0"/>
          </a:p>
          <a:p>
            <a:endParaRPr lang="en-US" b="1" dirty="0"/>
          </a:p>
          <a:p>
            <a:endParaRPr lang="en-US" b="1" dirty="0" smtClean="0"/>
          </a:p>
          <a:p>
            <a:r>
              <a:rPr lang="en-US" b="1" dirty="0"/>
              <a:t>D. Field </a:t>
            </a:r>
            <a:r>
              <a:rPr lang="en-US" b="1" dirty="0" smtClean="0"/>
              <a:t>Sketches</a:t>
            </a:r>
          </a:p>
          <a:p>
            <a:r>
              <a:rPr lang="en-US" b="1" dirty="0"/>
              <a:t>E. Photographs</a:t>
            </a:r>
            <a:endParaRPr lang="en-US" dirty="0"/>
          </a:p>
        </p:txBody>
      </p:sp>
      <p:pic>
        <p:nvPicPr>
          <p:cNvPr id="4" name="Picture 3"/>
          <p:cNvPicPr>
            <a:picLocks noChangeAspect="1"/>
          </p:cNvPicPr>
          <p:nvPr/>
        </p:nvPicPr>
        <p:blipFill>
          <a:blip r:embed="rId2"/>
          <a:stretch>
            <a:fillRect/>
          </a:stretch>
        </p:blipFill>
        <p:spPr>
          <a:xfrm>
            <a:off x="1793084" y="3498273"/>
            <a:ext cx="9082734" cy="2152650"/>
          </a:xfrm>
          <a:prstGeom prst="rect">
            <a:avLst/>
          </a:prstGeom>
        </p:spPr>
      </p:pic>
    </p:spTree>
    <p:extLst>
      <p:ext uri="{BB962C8B-B14F-4D97-AF65-F5344CB8AC3E}">
        <p14:creationId xmlns:p14="http://schemas.microsoft.com/office/powerpoint/2010/main" val="9400757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b="1" dirty="0" smtClean="0"/>
              <a:t>F. Methods </a:t>
            </a:r>
            <a:r>
              <a:rPr lang="en-US" b="1" dirty="0"/>
              <a:t>of Administering the Questionnaires </a:t>
            </a:r>
            <a:r>
              <a:rPr lang="en-US" b="1" dirty="0" smtClean="0"/>
              <a:t>and Survey </a:t>
            </a:r>
            <a:r>
              <a:rPr lang="en-US" b="1" dirty="0"/>
              <a:t>Schedules</a:t>
            </a:r>
            <a:endParaRPr lang="en-US" b="1" dirty="0" smtClean="0"/>
          </a:p>
          <a:p>
            <a:r>
              <a:rPr lang="en-US" b="1" dirty="0" smtClean="0"/>
              <a:t>G</a:t>
            </a:r>
            <a:r>
              <a:rPr lang="en-US" b="1" dirty="0"/>
              <a:t>. Collection of </a:t>
            </a:r>
            <a:r>
              <a:rPr lang="en-US" b="1" dirty="0" smtClean="0"/>
              <a:t>Information</a:t>
            </a:r>
          </a:p>
          <a:p>
            <a:r>
              <a:rPr lang="en-US" b="1" dirty="0"/>
              <a:t>H. </a:t>
            </a:r>
            <a:r>
              <a:rPr lang="en-US" b="1" dirty="0" smtClean="0"/>
              <a:t>Precautions </a:t>
            </a:r>
            <a:r>
              <a:rPr lang="en-US" b="1" dirty="0"/>
              <a:t>in Collecting the Information</a:t>
            </a:r>
            <a:endParaRPr lang="en-US" b="1" dirty="0" smtClean="0"/>
          </a:p>
          <a:p>
            <a:r>
              <a:rPr lang="en-US" b="1" dirty="0"/>
              <a:t>I. Selection of Samples and Sample </a:t>
            </a:r>
            <a:r>
              <a:rPr lang="en-US" b="1" dirty="0" smtClean="0"/>
              <a:t>Size</a:t>
            </a:r>
          </a:p>
          <a:p>
            <a:pPr marL="457200" lvl="1" indent="0">
              <a:buNone/>
            </a:pPr>
            <a:r>
              <a:rPr lang="en-US" b="1" dirty="0" smtClean="0"/>
              <a:t>1) Identification </a:t>
            </a:r>
            <a:r>
              <a:rPr lang="en-US" b="1" dirty="0"/>
              <a:t>of Samples</a:t>
            </a:r>
            <a:r>
              <a:rPr lang="en-US" b="1" dirty="0" smtClean="0"/>
              <a:t>:</a:t>
            </a:r>
          </a:p>
          <a:p>
            <a:pPr marL="457200" lvl="1" indent="0">
              <a:buNone/>
            </a:pPr>
            <a:r>
              <a:rPr lang="en-US" b="1" dirty="0" smtClean="0"/>
              <a:t>2) Sampling Techniques</a:t>
            </a:r>
          </a:p>
          <a:p>
            <a:pPr lvl="2"/>
            <a:r>
              <a:rPr lang="en-US" b="1" dirty="0" smtClean="0"/>
              <a:t>Systematic Sampling</a:t>
            </a:r>
          </a:p>
          <a:p>
            <a:pPr lvl="2"/>
            <a:r>
              <a:rPr lang="en-US" b="1" dirty="0"/>
              <a:t>Random </a:t>
            </a:r>
            <a:r>
              <a:rPr lang="en-US" b="1" dirty="0" smtClean="0"/>
              <a:t>Sampling</a:t>
            </a:r>
          </a:p>
          <a:p>
            <a:pPr lvl="3"/>
            <a:r>
              <a:rPr lang="en-US" b="1" dirty="0"/>
              <a:t>Simple Random Sampling</a:t>
            </a:r>
            <a:r>
              <a:rPr lang="en-US" b="1" dirty="0" smtClean="0"/>
              <a:t>:</a:t>
            </a:r>
          </a:p>
          <a:p>
            <a:pPr lvl="3"/>
            <a:r>
              <a:rPr lang="en-US" b="1" dirty="0"/>
              <a:t>Stratified Random </a:t>
            </a:r>
            <a:r>
              <a:rPr lang="en-US" b="1" dirty="0" smtClean="0"/>
              <a:t>Sampling</a:t>
            </a:r>
          </a:p>
        </p:txBody>
      </p:sp>
      <p:sp>
        <p:nvSpPr>
          <p:cNvPr id="4" name="Rectangle 3"/>
          <p:cNvSpPr/>
          <p:nvPr/>
        </p:nvSpPr>
        <p:spPr>
          <a:xfrm>
            <a:off x="1251678" y="5694926"/>
            <a:ext cx="2302425" cy="369332"/>
          </a:xfrm>
          <a:prstGeom prst="rect">
            <a:avLst/>
          </a:prstGeom>
        </p:spPr>
        <p:txBody>
          <a:bodyPr wrap="none">
            <a:spAutoFit/>
          </a:bodyPr>
          <a:lstStyle/>
          <a:p>
            <a:pPr lvl="1"/>
            <a:r>
              <a:rPr lang="en-US" b="1" dirty="0" smtClean="0"/>
              <a:t>3) Sample </a:t>
            </a:r>
            <a:r>
              <a:rPr lang="en-US" b="1" dirty="0"/>
              <a:t>Size:</a:t>
            </a:r>
          </a:p>
        </p:txBody>
      </p:sp>
    </p:spTree>
    <p:extLst>
      <p:ext uri="{BB962C8B-B14F-4D97-AF65-F5344CB8AC3E}">
        <p14:creationId xmlns:p14="http://schemas.microsoft.com/office/powerpoint/2010/main" val="4832637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886691" y="1911639"/>
            <a:ext cx="10986653" cy="3519488"/>
          </a:xfrm>
        </p:spPr>
        <p:txBody>
          <a:bodyPr>
            <a:noAutofit/>
          </a:bodyPr>
          <a:lstStyle/>
          <a:p>
            <a:pPr algn="l"/>
            <a:r>
              <a:rPr lang="en-US" sz="2400" dirty="0"/>
              <a:t>Chapter objectives:</a:t>
            </a:r>
            <a:br>
              <a:rPr lang="en-US" sz="2400" dirty="0"/>
            </a:br>
            <a:r>
              <a:rPr lang="en-US" sz="2400" dirty="0"/>
              <a:t>• </a:t>
            </a:r>
            <a:r>
              <a:rPr lang="en-US" sz="2400" cap="none" dirty="0" smtClean="0">
                <a:latin typeface="Times New Roman" panose="02020603050405020304" pitchFamily="18" charset="0"/>
                <a:cs typeface="Times New Roman" panose="02020603050405020304" pitchFamily="18" charset="0"/>
              </a:rPr>
              <a:t>Define Business Analytics.</a:t>
            </a:r>
            <a:br>
              <a:rPr lang="en-US" sz="2400" cap="none" dirty="0" smtClean="0">
                <a:latin typeface="Times New Roman" panose="02020603050405020304" pitchFamily="18" charset="0"/>
                <a:cs typeface="Times New Roman" panose="02020603050405020304" pitchFamily="18" charset="0"/>
              </a:rPr>
            </a:br>
            <a:r>
              <a:rPr lang="en-US" sz="2400" cap="none" dirty="0" smtClean="0">
                <a:latin typeface="Times New Roman" panose="02020603050405020304" pitchFamily="18" charset="0"/>
                <a:cs typeface="Times New Roman" panose="02020603050405020304" pitchFamily="18" charset="0"/>
              </a:rPr>
              <a:t>• The Relationship Of Analytics And Business Intelligence To The Subject Of Business Analytics.</a:t>
            </a:r>
            <a:br>
              <a:rPr lang="en-US" sz="2400" cap="none" dirty="0" smtClean="0">
                <a:latin typeface="Times New Roman" panose="02020603050405020304" pitchFamily="18" charset="0"/>
                <a:cs typeface="Times New Roman" panose="02020603050405020304" pitchFamily="18" charset="0"/>
              </a:rPr>
            </a:br>
            <a:r>
              <a:rPr lang="en-US" sz="2400" cap="none" dirty="0" smtClean="0">
                <a:latin typeface="Times New Roman" panose="02020603050405020304" pitchFamily="18" charset="0"/>
                <a:cs typeface="Times New Roman" panose="02020603050405020304" pitchFamily="18" charset="0"/>
              </a:rPr>
              <a:t>• The Three Steps Of The Business Analytics Process.</a:t>
            </a:r>
            <a:br>
              <a:rPr lang="en-US" sz="2400" cap="none" dirty="0" smtClean="0">
                <a:latin typeface="Times New Roman" panose="02020603050405020304" pitchFamily="18" charset="0"/>
                <a:cs typeface="Times New Roman" panose="02020603050405020304" pitchFamily="18" charset="0"/>
              </a:rPr>
            </a:br>
            <a:r>
              <a:rPr lang="en-US" sz="2400" cap="none" dirty="0" smtClean="0">
                <a:latin typeface="Times New Roman" panose="02020603050405020304" pitchFamily="18" charset="0"/>
                <a:cs typeface="Times New Roman" panose="02020603050405020304" pitchFamily="18" charset="0"/>
              </a:rPr>
              <a:t>• Describe Four Data Classification Measurement Scales.</a:t>
            </a:r>
            <a:br>
              <a:rPr lang="en-US" sz="2400" cap="none" dirty="0" smtClean="0">
                <a:latin typeface="Times New Roman" panose="02020603050405020304" pitchFamily="18" charset="0"/>
                <a:cs typeface="Times New Roman" panose="02020603050405020304" pitchFamily="18" charset="0"/>
              </a:rPr>
            </a:br>
            <a:r>
              <a:rPr lang="en-US" sz="2400" cap="none" dirty="0" smtClean="0">
                <a:latin typeface="Times New Roman" panose="02020603050405020304" pitchFamily="18" charset="0"/>
                <a:cs typeface="Times New Roman" panose="02020603050405020304" pitchFamily="18" charset="0"/>
              </a:rPr>
              <a:t>• Explain The Relationship Of The Business Analytics Process With The Organization</a:t>
            </a:r>
            <a:r>
              <a:rPr lang="en-US" sz="2400" cap="none" dirty="0">
                <a:latin typeface="Times New Roman" panose="02020603050405020304" pitchFamily="18" charset="0"/>
                <a:cs typeface="Times New Roman" panose="02020603050405020304" pitchFamily="18" charset="0"/>
              </a:rPr>
              <a:t> </a:t>
            </a:r>
            <a:r>
              <a:rPr lang="en-US" sz="2400" cap="none" dirty="0" smtClean="0">
                <a:latin typeface="Times New Roman" panose="02020603050405020304" pitchFamily="18" charset="0"/>
                <a:cs typeface="Times New Roman" panose="02020603050405020304" pitchFamily="18" charset="0"/>
              </a:rPr>
              <a:t>Decision-making Process.</a:t>
            </a:r>
            <a:endParaRPr lang="en-US" sz="2400" cap="none"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4294967295"/>
          </p:nvPr>
        </p:nvSpPr>
        <p:spPr>
          <a:xfrm>
            <a:off x="1308894" y="659678"/>
            <a:ext cx="9144000" cy="642937"/>
          </a:xfrm>
        </p:spPr>
        <p:txBody>
          <a:bodyPr>
            <a:normAutofit/>
          </a:bodyPr>
          <a:lstStyle/>
          <a:p>
            <a:pPr algn="ctr"/>
            <a:r>
              <a:rPr lang="en-US" sz="3200" dirty="0" smtClean="0"/>
              <a:t>Why is Business Intelligence </a:t>
            </a:r>
            <a:endParaRPr lang="en-US" sz="3200" dirty="0"/>
          </a:p>
        </p:txBody>
      </p:sp>
    </p:spTree>
    <p:extLst>
      <p:ext uri="{BB962C8B-B14F-4D97-AF65-F5344CB8AC3E}">
        <p14:creationId xmlns:p14="http://schemas.microsoft.com/office/powerpoint/2010/main" val="35494604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4587" y="415636"/>
            <a:ext cx="10178322" cy="6317673"/>
          </a:xfrm>
        </p:spPr>
        <p:txBody>
          <a:bodyPr/>
          <a:lstStyle/>
          <a:p>
            <a:pPr algn="ctr"/>
            <a:r>
              <a:rPr lang="en-US" b="1" dirty="0">
                <a:solidFill>
                  <a:srgbClr val="FF0000"/>
                </a:solidFill>
              </a:rPr>
              <a:t>PROCESSING OF </a:t>
            </a:r>
            <a:r>
              <a:rPr lang="en-US" b="1" dirty="0" smtClean="0">
                <a:solidFill>
                  <a:srgbClr val="FF0000"/>
                </a:solidFill>
              </a:rPr>
              <a:t>DATA</a:t>
            </a:r>
          </a:p>
          <a:p>
            <a:endParaRPr lang="en-US" b="1" dirty="0"/>
          </a:p>
          <a:p>
            <a:r>
              <a:rPr lang="en-US" b="1" dirty="0"/>
              <a:t>Processing of primary data</a:t>
            </a:r>
            <a:r>
              <a:rPr lang="en-US" b="1" dirty="0" smtClean="0"/>
              <a:t>:</a:t>
            </a:r>
          </a:p>
          <a:p>
            <a:r>
              <a:rPr lang="en-US" b="1" dirty="0"/>
              <a:t>Editing of data</a:t>
            </a:r>
            <a:r>
              <a:rPr lang="en-US" b="1" dirty="0" smtClean="0"/>
              <a:t>:</a:t>
            </a:r>
          </a:p>
          <a:p>
            <a:r>
              <a:rPr lang="en-US" b="1" dirty="0"/>
              <a:t>The coding of data</a:t>
            </a:r>
            <a:r>
              <a:rPr lang="en-US" b="1" dirty="0" smtClean="0"/>
              <a:t>:</a:t>
            </a:r>
          </a:p>
          <a:p>
            <a:r>
              <a:rPr lang="en-US" b="1" dirty="0"/>
              <a:t>Organization of Data</a:t>
            </a:r>
            <a:r>
              <a:rPr lang="en-US" b="1" dirty="0" smtClean="0"/>
              <a:t>:</a:t>
            </a:r>
          </a:p>
          <a:p>
            <a:endParaRPr lang="en-US" b="1" dirty="0"/>
          </a:p>
          <a:p>
            <a:endParaRPr lang="en-US" b="1" dirty="0" smtClean="0"/>
          </a:p>
          <a:p>
            <a:endParaRPr lang="en-US" b="1" dirty="0"/>
          </a:p>
          <a:p>
            <a:endParaRPr lang="en-US" b="1" dirty="0" smtClean="0"/>
          </a:p>
          <a:p>
            <a:endParaRPr lang="en-US" b="1" dirty="0" smtClean="0"/>
          </a:p>
          <a:p>
            <a:endParaRPr lang="en-US" b="1" dirty="0"/>
          </a:p>
          <a:p>
            <a:endParaRPr lang="en-US" b="1" dirty="0"/>
          </a:p>
          <a:p>
            <a:r>
              <a:rPr lang="en-US" b="1" dirty="0"/>
              <a:t>Classification of data:</a:t>
            </a:r>
            <a:endParaRPr lang="en-US" b="1" dirty="0" smtClean="0"/>
          </a:p>
          <a:p>
            <a:endParaRPr lang="en-US" b="1" dirty="0" smtClean="0"/>
          </a:p>
          <a:p>
            <a:endParaRPr lang="en-US" dirty="0"/>
          </a:p>
        </p:txBody>
      </p:sp>
      <p:pic>
        <p:nvPicPr>
          <p:cNvPr id="4" name="Picture 3"/>
          <p:cNvPicPr>
            <a:picLocks noChangeAspect="1"/>
          </p:cNvPicPr>
          <p:nvPr/>
        </p:nvPicPr>
        <p:blipFill>
          <a:blip r:embed="rId2"/>
          <a:stretch>
            <a:fillRect/>
          </a:stretch>
        </p:blipFill>
        <p:spPr>
          <a:xfrm>
            <a:off x="3429652" y="3056726"/>
            <a:ext cx="6781147" cy="2776037"/>
          </a:xfrm>
          <a:prstGeom prst="rect">
            <a:avLst/>
          </a:prstGeom>
        </p:spPr>
      </p:pic>
    </p:spTree>
    <p:extLst>
      <p:ext uri="{BB962C8B-B14F-4D97-AF65-F5344CB8AC3E}">
        <p14:creationId xmlns:p14="http://schemas.microsoft.com/office/powerpoint/2010/main" val="24823022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8442" y="207819"/>
            <a:ext cx="10178322" cy="6345381"/>
          </a:xfrm>
        </p:spPr>
        <p:txBody>
          <a:bodyPr>
            <a:normAutofit/>
          </a:bodyPr>
          <a:lstStyle/>
          <a:p>
            <a:pPr algn="ctr"/>
            <a:r>
              <a:rPr lang="en-US" b="1" dirty="0">
                <a:solidFill>
                  <a:srgbClr val="FF0000"/>
                </a:solidFill>
              </a:rPr>
              <a:t>Presentation of data</a:t>
            </a:r>
            <a:r>
              <a:rPr lang="en-US" b="1" dirty="0" smtClean="0">
                <a:solidFill>
                  <a:srgbClr val="FF0000"/>
                </a:solidFill>
              </a:rPr>
              <a:t>:</a:t>
            </a:r>
          </a:p>
          <a:p>
            <a:endParaRPr lang="en-US" b="1" dirty="0" smtClean="0"/>
          </a:p>
          <a:p>
            <a:r>
              <a:rPr lang="en-US" sz="2800" b="1" dirty="0"/>
              <a:t>Tabular </a:t>
            </a:r>
            <a:r>
              <a:rPr lang="en-US" sz="2800" b="1" dirty="0" smtClean="0"/>
              <a:t>Presentation</a:t>
            </a:r>
          </a:p>
          <a:p>
            <a:r>
              <a:rPr lang="en-US" sz="2800" b="1" dirty="0"/>
              <a:t>Statistical Presentation of data</a:t>
            </a:r>
            <a:r>
              <a:rPr lang="en-US" sz="2800" b="1" dirty="0" smtClean="0"/>
              <a:t>:</a:t>
            </a:r>
          </a:p>
          <a:p>
            <a:pPr lvl="1"/>
            <a:r>
              <a:rPr lang="en-US" sz="2400" dirty="0"/>
              <a:t>(a) Arithmetic mean or average</a:t>
            </a:r>
          </a:p>
          <a:p>
            <a:pPr lvl="1"/>
            <a:r>
              <a:rPr lang="en-US" sz="2400" dirty="0"/>
              <a:t>(b) Median</a:t>
            </a:r>
          </a:p>
          <a:p>
            <a:pPr lvl="1"/>
            <a:r>
              <a:rPr lang="en-US" sz="2400" dirty="0"/>
              <a:t>(c) Mode</a:t>
            </a:r>
            <a:endParaRPr lang="en-US" sz="2400" b="1" dirty="0"/>
          </a:p>
          <a:p>
            <a:endParaRPr lang="en-US" dirty="0" smtClean="0"/>
          </a:p>
        </p:txBody>
      </p:sp>
    </p:spTree>
    <p:extLst>
      <p:ext uri="{BB962C8B-B14F-4D97-AF65-F5344CB8AC3E}">
        <p14:creationId xmlns:p14="http://schemas.microsoft.com/office/powerpoint/2010/main" val="3116915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2334491" y="2743200"/>
            <a:ext cx="6629400" cy="676275"/>
          </a:xfrm>
          <a:prstGeom prst="rect">
            <a:avLst/>
          </a:prstGeom>
          <a:noFill/>
          <a:ln w="9525">
            <a:noFill/>
            <a:miter lim="800000"/>
            <a:headEnd/>
            <a:tailEnd/>
          </a:ln>
          <a:effectLst/>
        </p:spPr>
      </p:pic>
      <p:sp>
        <p:nvSpPr>
          <p:cNvPr id="5" name="Rectangle 4"/>
          <p:cNvSpPr/>
          <p:nvPr/>
        </p:nvSpPr>
        <p:spPr>
          <a:xfrm>
            <a:off x="942108" y="3593160"/>
            <a:ext cx="10169237" cy="369332"/>
          </a:xfrm>
          <a:prstGeom prst="rect">
            <a:avLst/>
          </a:prstGeom>
        </p:spPr>
        <p:txBody>
          <a:bodyPr wrap="square">
            <a:spAutoFit/>
          </a:bodyPr>
          <a:lstStyle/>
          <a:p>
            <a:r>
              <a:rPr lang="en-US" dirty="0" smtClean="0"/>
              <a:t>The arithmetic mean is the sum of all of the data points divided by the number of data points.</a:t>
            </a:r>
            <a:endParaRPr lang="en-US" dirty="0"/>
          </a:p>
        </p:txBody>
      </p:sp>
      <p:pic>
        <p:nvPicPr>
          <p:cNvPr id="6" name="Picture 3"/>
          <p:cNvPicPr>
            <a:picLocks noChangeAspect="1" noChangeArrowheads="1"/>
          </p:cNvPicPr>
          <p:nvPr/>
        </p:nvPicPr>
        <p:blipFill>
          <a:blip r:embed="rId3"/>
          <a:srcRect/>
          <a:stretch>
            <a:fillRect/>
          </a:stretch>
        </p:blipFill>
        <p:spPr bwMode="auto">
          <a:xfrm>
            <a:off x="2954047" y="4136177"/>
            <a:ext cx="6145357" cy="2257425"/>
          </a:xfrm>
          <a:prstGeom prst="rect">
            <a:avLst/>
          </a:prstGeom>
          <a:noFill/>
          <a:ln w="9525">
            <a:noFill/>
            <a:miter lim="800000"/>
            <a:headEnd/>
            <a:tailEnd/>
          </a:ln>
          <a:effectLst/>
        </p:spPr>
      </p:pic>
      <p:sp>
        <p:nvSpPr>
          <p:cNvPr id="7" name="Rectangle 6"/>
          <p:cNvSpPr/>
          <p:nvPr/>
        </p:nvSpPr>
        <p:spPr>
          <a:xfrm>
            <a:off x="942108" y="404244"/>
            <a:ext cx="10543309" cy="1200329"/>
          </a:xfrm>
          <a:prstGeom prst="rect">
            <a:avLst/>
          </a:prstGeom>
        </p:spPr>
        <p:txBody>
          <a:bodyPr wrap="square">
            <a:spAutoFit/>
          </a:bodyPr>
          <a:lstStyle/>
          <a:p>
            <a:r>
              <a:rPr lang="en-US" b="1" dirty="0"/>
              <a:t>Arithmetic Mean</a:t>
            </a:r>
          </a:p>
          <a:p>
            <a:pPr algn="just" fontAlgn="base"/>
            <a:r>
              <a:rPr lang="en-US" b="1" dirty="0"/>
              <a:t>Mean:</a:t>
            </a:r>
            <a:r>
              <a:rPr lang="en-US" dirty="0"/>
              <a:t> The "average" number; found by adding all data points and dividing by the number of data points</a:t>
            </a:r>
            <a:r>
              <a:rPr lang="en-US" dirty="0" smtClean="0"/>
              <a:t>.</a:t>
            </a:r>
          </a:p>
          <a:p>
            <a:r>
              <a:rPr lang="en-US" dirty="0"/>
              <a:t>For example, the production of rice per acre in five districts </a:t>
            </a:r>
            <a:r>
              <a:rPr lang="en-US" dirty="0" smtClean="0"/>
              <a:t>is 10</a:t>
            </a:r>
            <a:r>
              <a:rPr lang="en-US" dirty="0"/>
              <a:t>, 8, 12,9 and 6 quintals. The average production of rice for these </a:t>
            </a:r>
            <a:r>
              <a:rPr lang="en-US" dirty="0" smtClean="0"/>
              <a:t>districts is </a:t>
            </a:r>
            <a:r>
              <a:rPr lang="en-US" dirty="0"/>
              <a:t>:</a:t>
            </a:r>
          </a:p>
        </p:txBody>
      </p:sp>
      <p:pic>
        <p:nvPicPr>
          <p:cNvPr id="8" name="Picture 7"/>
          <p:cNvPicPr>
            <a:picLocks noChangeAspect="1"/>
          </p:cNvPicPr>
          <p:nvPr/>
        </p:nvPicPr>
        <p:blipFill>
          <a:blip r:embed="rId4"/>
          <a:stretch>
            <a:fillRect/>
          </a:stretch>
        </p:blipFill>
        <p:spPr>
          <a:xfrm>
            <a:off x="3155371" y="1830964"/>
            <a:ext cx="6116782" cy="912236"/>
          </a:xfrm>
          <a:prstGeom prst="rect">
            <a:avLst/>
          </a:prstGeom>
        </p:spPr>
      </p:pic>
    </p:spTree>
    <p:extLst>
      <p:ext uri="{BB962C8B-B14F-4D97-AF65-F5344CB8AC3E}">
        <p14:creationId xmlns:p14="http://schemas.microsoft.com/office/powerpoint/2010/main" val="2837025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0" y="304801"/>
            <a:ext cx="8229600" cy="4525963"/>
          </a:xfrm>
        </p:spPr>
        <p:txBody>
          <a:bodyPr>
            <a:normAutofit/>
          </a:bodyPr>
          <a:lstStyle/>
          <a:p>
            <a:pPr algn="just"/>
            <a:r>
              <a:rPr lang="en-US" sz="2400" b="1" dirty="0"/>
              <a:t>Median:</a:t>
            </a:r>
            <a:r>
              <a:rPr lang="en-US" sz="2400" dirty="0"/>
              <a:t> The middle number; found by ordering all data points and picking out the one in the middle (or if there are two middle numbers, taking the mean of those two numbers).</a:t>
            </a:r>
          </a:p>
          <a:p>
            <a:pPr algn="just"/>
            <a:endParaRPr lang="en-US" sz="2400" dirty="0"/>
          </a:p>
        </p:txBody>
      </p:sp>
      <p:pic>
        <p:nvPicPr>
          <p:cNvPr id="3075" name="Picture 3"/>
          <p:cNvPicPr>
            <a:picLocks noChangeAspect="1" noChangeArrowheads="1"/>
          </p:cNvPicPr>
          <p:nvPr/>
        </p:nvPicPr>
        <p:blipFill>
          <a:blip r:embed="rId2"/>
          <a:srcRect/>
          <a:stretch>
            <a:fillRect/>
          </a:stretch>
        </p:blipFill>
        <p:spPr bwMode="auto">
          <a:xfrm>
            <a:off x="2057400" y="1752600"/>
            <a:ext cx="7998106" cy="914400"/>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a:srcRect/>
          <a:stretch>
            <a:fillRect/>
          </a:stretch>
        </p:blipFill>
        <p:spPr bwMode="auto">
          <a:xfrm>
            <a:off x="3129680" y="2567782"/>
            <a:ext cx="6139011" cy="4019550"/>
          </a:xfrm>
          <a:prstGeom prst="rect">
            <a:avLst/>
          </a:prstGeom>
          <a:noFill/>
          <a:ln w="9525">
            <a:noFill/>
            <a:miter lim="800000"/>
            <a:headEnd/>
            <a:tailEnd/>
          </a:ln>
          <a:effectLst/>
        </p:spPr>
      </p:pic>
    </p:spTree>
    <p:extLst>
      <p:ext uri="{BB962C8B-B14F-4D97-AF65-F5344CB8AC3E}">
        <p14:creationId xmlns:p14="http://schemas.microsoft.com/office/powerpoint/2010/main" val="21164810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0" y="381001"/>
            <a:ext cx="8229600" cy="4525963"/>
          </a:xfrm>
        </p:spPr>
        <p:txBody>
          <a:bodyPr>
            <a:normAutofit/>
          </a:bodyPr>
          <a:lstStyle/>
          <a:p>
            <a:pPr algn="just"/>
            <a:r>
              <a:rPr lang="en-US" sz="2400" b="1" dirty="0"/>
              <a:t>Mode:</a:t>
            </a:r>
            <a:r>
              <a:rPr lang="en-US" sz="2400" dirty="0"/>
              <a:t> The most frequent number—that is, the number that occurs the highest number of times.</a:t>
            </a:r>
          </a:p>
        </p:txBody>
      </p:sp>
      <p:pic>
        <p:nvPicPr>
          <p:cNvPr id="4098" name="Picture 2"/>
          <p:cNvPicPr>
            <a:picLocks noChangeAspect="1" noChangeArrowheads="1"/>
          </p:cNvPicPr>
          <p:nvPr/>
        </p:nvPicPr>
        <p:blipFill>
          <a:blip r:embed="rId2"/>
          <a:srcRect/>
          <a:stretch>
            <a:fillRect/>
          </a:stretch>
        </p:blipFill>
        <p:spPr bwMode="auto">
          <a:xfrm>
            <a:off x="1676400" y="1600200"/>
            <a:ext cx="8862732" cy="838200"/>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a:srcRect/>
          <a:stretch>
            <a:fillRect/>
          </a:stretch>
        </p:blipFill>
        <p:spPr bwMode="auto">
          <a:xfrm>
            <a:off x="2769535" y="2643982"/>
            <a:ext cx="7567331" cy="3761509"/>
          </a:xfrm>
          <a:prstGeom prst="rect">
            <a:avLst/>
          </a:prstGeom>
          <a:noFill/>
          <a:ln w="9525">
            <a:noFill/>
            <a:miter lim="800000"/>
            <a:headEnd/>
            <a:tailEnd/>
          </a:ln>
          <a:effectLst/>
        </p:spPr>
      </p:pic>
    </p:spTree>
    <p:extLst>
      <p:ext uri="{BB962C8B-B14F-4D97-AF65-F5344CB8AC3E}">
        <p14:creationId xmlns:p14="http://schemas.microsoft.com/office/powerpoint/2010/main" val="8556121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808038"/>
          </a:xfrm>
        </p:spPr>
        <p:txBody>
          <a:bodyPr/>
          <a:lstStyle/>
          <a:p>
            <a:r>
              <a:rPr lang="en-US" dirty="0" smtClean="0"/>
              <a:t>Data Exploration </a:t>
            </a:r>
            <a:endParaRPr lang="en-US" dirty="0"/>
          </a:p>
        </p:txBody>
      </p:sp>
      <p:sp>
        <p:nvSpPr>
          <p:cNvPr id="3" name="Content Placeholder 2"/>
          <p:cNvSpPr>
            <a:spLocks noGrp="1"/>
          </p:cNvSpPr>
          <p:nvPr>
            <p:ph idx="1"/>
          </p:nvPr>
        </p:nvSpPr>
        <p:spPr>
          <a:xfrm>
            <a:off x="1905000" y="1265238"/>
            <a:ext cx="8534400" cy="4525963"/>
          </a:xfrm>
        </p:spPr>
        <p:txBody>
          <a:bodyPr>
            <a:noAutofit/>
          </a:bodyPr>
          <a:lstStyle/>
          <a:p>
            <a:pPr marL="0" indent="0" algn="just">
              <a:buNone/>
            </a:pPr>
            <a:r>
              <a:rPr lang="en-US" b="1" dirty="0">
                <a:latin typeface="Times New Roman" pitchFamily="18" charset="0"/>
                <a:cs typeface="Times New Roman" pitchFamily="18" charset="0"/>
              </a:rPr>
              <a:t>1. Steps of Data Exploration and Preparation</a:t>
            </a:r>
          </a:p>
          <a:p>
            <a:pPr algn="just">
              <a:buNone/>
            </a:pPr>
            <a:r>
              <a:rPr lang="en-US" dirty="0">
                <a:latin typeface="Times New Roman" pitchFamily="18" charset="0"/>
                <a:cs typeface="Times New Roman" pitchFamily="18" charset="0"/>
              </a:rPr>
              <a:t>Remember the quality of your inputs decide the quality of your output. </a:t>
            </a:r>
          </a:p>
          <a:p>
            <a:pPr algn="just">
              <a:buNone/>
            </a:pPr>
            <a:r>
              <a:rPr lang="en-US" dirty="0">
                <a:latin typeface="Times New Roman" pitchFamily="18" charset="0"/>
                <a:cs typeface="Times New Roman" pitchFamily="18" charset="0"/>
              </a:rPr>
              <a:t>Example: </a:t>
            </a:r>
          </a:p>
          <a:p>
            <a:pPr algn="just">
              <a:buNone/>
            </a:pPr>
            <a:r>
              <a:rPr lang="en-US" dirty="0">
                <a:latin typeface="Times New Roman" pitchFamily="18" charset="0"/>
                <a:cs typeface="Times New Roman" pitchFamily="18" charset="0"/>
              </a:rPr>
              <a:t>So, once you have got your business hypothesis ready, it makes sense to spend lot of time and efforts here. With estimate, data exploration, cleaning and preparation can take up to 70% of your total project time. </a:t>
            </a:r>
          </a:p>
          <a:p>
            <a:pPr algn="just">
              <a:buNone/>
            </a:pPr>
            <a:r>
              <a:rPr lang="en-US" dirty="0">
                <a:latin typeface="Times New Roman" pitchFamily="18" charset="0"/>
                <a:cs typeface="Times New Roman" pitchFamily="18" charset="0"/>
              </a:rPr>
              <a:t>Below are the steps involved to understand, clean and prepare your data for building your predictive model:</a:t>
            </a:r>
          </a:p>
          <a:p>
            <a:pPr algn="just">
              <a:buNone/>
            </a:pPr>
            <a:r>
              <a:rPr lang="en-US" dirty="0">
                <a:latin typeface="Times New Roman" pitchFamily="18" charset="0"/>
                <a:cs typeface="Times New Roman" pitchFamily="18" charset="0"/>
              </a:rPr>
              <a:t>	1. Variable Identification</a:t>
            </a:r>
          </a:p>
          <a:p>
            <a:pPr algn="just">
              <a:buNone/>
            </a:pPr>
            <a:r>
              <a:rPr lang="en-US" dirty="0">
                <a:latin typeface="Times New Roman" pitchFamily="18" charset="0"/>
                <a:cs typeface="Times New Roman" pitchFamily="18" charset="0"/>
              </a:rPr>
              <a:t>	2. Univariate Analysis</a:t>
            </a:r>
          </a:p>
          <a:p>
            <a:pPr algn="just">
              <a:buNone/>
            </a:pPr>
            <a:r>
              <a:rPr lang="en-US" dirty="0">
                <a:latin typeface="Times New Roman" pitchFamily="18" charset="0"/>
                <a:cs typeface="Times New Roman" pitchFamily="18" charset="0"/>
              </a:rPr>
              <a:t>	3. Bi-</a:t>
            </a:r>
            <a:r>
              <a:rPr lang="en-US" dirty="0" err="1">
                <a:latin typeface="Times New Roman" pitchFamily="18" charset="0"/>
                <a:cs typeface="Times New Roman" pitchFamily="18" charset="0"/>
              </a:rPr>
              <a:t>variate</a:t>
            </a:r>
            <a:r>
              <a:rPr lang="en-US" dirty="0">
                <a:latin typeface="Times New Roman" pitchFamily="18" charset="0"/>
                <a:cs typeface="Times New Roman" pitchFamily="18" charset="0"/>
              </a:rPr>
              <a:t> Analysis</a:t>
            </a:r>
          </a:p>
          <a:p>
            <a:pPr algn="just">
              <a:buNone/>
            </a:pPr>
            <a:r>
              <a:rPr lang="en-US" dirty="0">
                <a:latin typeface="Times New Roman" pitchFamily="18" charset="0"/>
                <a:cs typeface="Times New Roman" pitchFamily="18" charset="0"/>
              </a:rPr>
              <a:t>	4. Missing values treatment</a:t>
            </a:r>
          </a:p>
          <a:p>
            <a:pPr algn="just">
              <a:buNone/>
            </a:pPr>
            <a:r>
              <a:rPr lang="en-US" dirty="0">
                <a:latin typeface="Times New Roman" pitchFamily="18" charset="0"/>
                <a:cs typeface="Times New Roman" pitchFamily="18" charset="0"/>
              </a:rPr>
              <a:t>	5. Outlier treatment</a:t>
            </a:r>
          </a:p>
        </p:txBody>
      </p:sp>
    </p:spTree>
    <p:extLst>
      <p:ext uri="{BB962C8B-B14F-4D97-AF65-F5344CB8AC3E}">
        <p14:creationId xmlns:p14="http://schemas.microsoft.com/office/powerpoint/2010/main" val="19919901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0" y="198438"/>
            <a:ext cx="8534400" cy="4525963"/>
          </a:xfrm>
        </p:spPr>
        <p:txBody>
          <a:bodyPr>
            <a:normAutofit/>
          </a:bodyPr>
          <a:lstStyle/>
          <a:p>
            <a:pPr>
              <a:buNone/>
            </a:pPr>
            <a:r>
              <a:rPr lang="en-US" b="1" dirty="0" smtClean="0"/>
              <a:t>1.Variable Identification</a:t>
            </a:r>
          </a:p>
          <a:p>
            <a:pPr algn="just">
              <a:buNone/>
            </a:pPr>
            <a:r>
              <a:rPr lang="en-US" dirty="0">
                <a:latin typeface="Times New Roman" pitchFamily="18" charset="0"/>
                <a:cs typeface="Times New Roman" pitchFamily="18" charset="0"/>
              </a:rPr>
              <a:t>First, identify </a:t>
            </a:r>
            <a:r>
              <a:rPr lang="en-US" b="1" dirty="0">
                <a:latin typeface="Times New Roman" pitchFamily="18" charset="0"/>
                <a:cs typeface="Times New Roman" pitchFamily="18" charset="0"/>
              </a:rPr>
              <a:t>Predictor (Input) and Target (output) variables. </a:t>
            </a:r>
          </a:p>
          <a:p>
            <a:pPr algn="just">
              <a:buNone/>
            </a:pPr>
            <a:r>
              <a:rPr lang="en-US" b="1" dirty="0">
                <a:latin typeface="Times New Roman" pitchFamily="18" charset="0"/>
                <a:cs typeface="Times New Roman" pitchFamily="18" charset="0"/>
              </a:rPr>
              <a:t>Next, identify the data type and category of the </a:t>
            </a:r>
            <a:r>
              <a:rPr lang="en-US" dirty="0">
                <a:latin typeface="Times New Roman" pitchFamily="18" charset="0"/>
                <a:cs typeface="Times New Roman" pitchFamily="18" charset="0"/>
              </a:rPr>
              <a:t>variables.</a:t>
            </a:r>
          </a:p>
          <a:p>
            <a:pPr algn="just"/>
            <a:r>
              <a:rPr lang="en-US" dirty="0">
                <a:latin typeface="Times New Roman" pitchFamily="18" charset="0"/>
                <a:cs typeface="Times New Roman" pitchFamily="18" charset="0"/>
              </a:rPr>
              <a:t>Example:- Suppose, we want to predict, whether the students will play cricket or not (refer below data set). Here you need to identify predictor variables, target variable, data type of variables and category of variables.</a:t>
            </a:r>
          </a:p>
        </p:txBody>
      </p:sp>
      <p:pic>
        <p:nvPicPr>
          <p:cNvPr id="1026" name="Picture 2"/>
          <p:cNvPicPr>
            <a:picLocks noChangeAspect="1" noChangeArrowheads="1"/>
          </p:cNvPicPr>
          <p:nvPr/>
        </p:nvPicPr>
        <p:blipFill>
          <a:blip r:embed="rId2"/>
          <a:srcRect/>
          <a:stretch>
            <a:fillRect/>
          </a:stretch>
        </p:blipFill>
        <p:spPr bwMode="auto">
          <a:xfrm>
            <a:off x="1676400" y="2743200"/>
            <a:ext cx="8763000" cy="2819400"/>
          </a:xfrm>
          <a:prstGeom prst="rect">
            <a:avLst/>
          </a:prstGeom>
          <a:noFill/>
          <a:ln w="9525">
            <a:noFill/>
            <a:miter lim="800000"/>
            <a:headEnd/>
            <a:tailEnd/>
          </a:ln>
          <a:effectLst/>
        </p:spPr>
      </p:pic>
    </p:spTree>
    <p:extLst>
      <p:ext uri="{BB962C8B-B14F-4D97-AF65-F5344CB8AC3E}">
        <p14:creationId xmlns:p14="http://schemas.microsoft.com/office/powerpoint/2010/main" val="17052065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981200" y="228600"/>
            <a:ext cx="8458200" cy="6248400"/>
          </a:xfrm>
          <a:prstGeom prst="rect">
            <a:avLst/>
          </a:prstGeom>
          <a:noFill/>
          <a:ln w="9525">
            <a:noFill/>
            <a:miter lim="800000"/>
            <a:headEnd/>
            <a:tailEnd/>
          </a:ln>
          <a:effectLst/>
        </p:spPr>
      </p:pic>
    </p:spTree>
    <p:extLst>
      <p:ext uri="{BB962C8B-B14F-4D97-AF65-F5344CB8AC3E}">
        <p14:creationId xmlns:p14="http://schemas.microsoft.com/office/powerpoint/2010/main" val="14686124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363" y="0"/>
            <a:ext cx="8229600" cy="808038"/>
          </a:xfrm>
        </p:spPr>
        <p:txBody>
          <a:bodyPr>
            <a:normAutofit/>
          </a:bodyPr>
          <a:lstStyle/>
          <a:p>
            <a:pPr algn="l"/>
            <a:r>
              <a:rPr lang="en-US" sz="3000" b="1" dirty="0">
                <a:latin typeface="Times New Roman" pitchFamily="18" charset="0"/>
                <a:cs typeface="Times New Roman" pitchFamily="18" charset="0"/>
              </a:rPr>
              <a:t>2.Univariate Analysis</a:t>
            </a:r>
            <a:endParaRPr lang="en-US" sz="3000" dirty="0">
              <a:latin typeface="Times New Roman" pitchFamily="18" charset="0"/>
              <a:cs typeface="Times New Roman" pitchFamily="18" charset="0"/>
            </a:endParaRPr>
          </a:p>
        </p:txBody>
      </p:sp>
      <p:sp>
        <p:nvSpPr>
          <p:cNvPr id="3" name="Content Placeholder 2"/>
          <p:cNvSpPr>
            <a:spLocks noGrp="1"/>
          </p:cNvSpPr>
          <p:nvPr>
            <p:ph idx="1"/>
          </p:nvPr>
        </p:nvSpPr>
        <p:spPr>
          <a:xfrm>
            <a:off x="1108363" y="404019"/>
            <a:ext cx="10626437" cy="4525963"/>
          </a:xfrm>
        </p:spPr>
        <p:txBody>
          <a:bodyPr>
            <a:normAutofit/>
          </a:bodyPr>
          <a:lstStyle/>
          <a:p>
            <a:pPr algn="just">
              <a:buNone/>
            </a:pPr>
            <a:r>
              <a:rPr lang="en-US" dirty="0">
                <a:latin typeface="Times New Roman" pitchFamily="18" charset="0"/>
                <a:cs typeface="Times New Roman" pitchFamily="18" charset="0"/>
              </a:rPr>
              <a:t>At this stage, we explore variables one by one. </a:t>
            </a:r>
          </a:p>
          <a:p>
            <a:pPr algn="just">
              <a:buNone/>
            </a:pPr>
            <a:r>
              <a:rPr lang="en-US" dirty="0">
                <a:latin typeface="Times New Roman" pitchFamily="18" charset="0"/>
                <a:cs typeface="Times New Roman" pitchFamily="18" charset="0"/>
              </a:rPr>
              <a:t>Method to perform </a:t>
            </a:r>
            <a:r>
              <a:rPr lang="en-US" dirty="0" err="1">
                <a:latin typeface="Times New Roman" pitchFamily="18" charset="0"/>
                <a:cs typeface="Times New Roman" pitchFamily="18" charset="0"/>
              </a:rPr>
              <a:t>uni-variate</a:t>
            </a:r>
            <a:r>
              <a:rPr lang="en-US" dirty="0">
                <a:latin typeface="Times New Roman" pitchFamily="18" charset="0"/>
                <a:cs typeface="Times New Roman" pitchFamily="18" charset="0"/>
              </a:rPr>
              <a:t> analysis will depend on whether the variable type is categorical or continuous.</a:t>
            </a:r>
          </a:p>
          <a:p>
            <a:pPr algn="just">
              <a:buNone/>
            </a:pPr>
            <a:r>
              <a:rPr lang="en-US" dirty="0">
                <a:latin typeface="Times New Roman" pitchFamily="18" charset="0"/>
                <a:cs typeface="Times New Roman" pitchFamily="18" charset="0"/>
              </a:rPr>
              <a:t> Let’s look at these methods and statistical measures for categorical and continuous variables individually:</a:t>
            </a:r>
          </a:p>
          <a:p>
            <a:pPr algn="just">
              <a:buNone/>
            </a:pPr>
            <a:r>
              <a:rPr lang="en-US" b="1" dirty="0">
                <a:latin typeface="Times New Roman" pitchFamily="18" charset="0"/>
                <a:cs typeface="Times New Roman" pitchFamily="18" charset="0"/>
              </a:rPr>
              <a:t>Continuous Variables:- </a:t>
            </a:r>
          </a:p>
          <a:p>
            <a:pPr algn="just">
              <a:buNone/>
            </a:pPr>
            <a:r>
              <a:rPr lang="en-US" b="1" dirty="0">
                <a:latin typeface="Times New Roman" pitchFamily="18" charset="0"/>
                <a:cs typeface="Times New Roman" pitchFamily="18" charset="0"/>
              </a:rPr>
              <a:t>In case of continuous variables, we need to understand the central tendency and </a:t>
            </a:r>
            <a:r>
              <a:rPr lang="en-US" dirty="0">
                <a:latin typeface="Times New Roman" pitchFamily="18" charset="0"/>
                <a:cs typeface="Times New Roman" pitchFamily="18" charset="0"/>
              </a:rPr>
              <a:t>spread of the variable. </a:t>
            </a:r>
          </a:p>
          <a:p>
            <a:pPr algn="just">
              <a:buNone/>
            </a:pPr>
            <a:r>
              <a:rPr lang="en-US" dirty="0">
                <a:latin typeface="Times New Roman" pitchFamily="18" charset="0"/>
                <a:cs typeface="Times New Roman" pitchFamily="18" charset="0"/>
              </a:rPr>
              <a:t>These are measured using various statistical metrics visualization methods as shown below:</a:t>
            </a:r>
          </a:p>
        </p:txBody>
      </p:sp>
      <p:pic>
        <p:nvPicPr>
          <p:cNvPr id="3074" name="Picture 2"/>
          <p:cNvPicPr>
            <a:picLocks noChangeAspect="1" noChangeArrowheads="1"/>
          </p:cNvPicPr>
          <p:nvPr/>
        </p:nvPicPr>
        <p:blipFill>
          <a:blip r:embed="rId2"/>
          <a:srcRect/>
          <a:stretch>
            <a:fillRect/>
          </a:stretch>
        </p:blipFill>
        <p:spPr bwMode="auto">
          <a:xfrm>
            <a:off x="1593272" y="3886201"/>
            <a:ext cx="8839200" cy="2895600"/>
          </a:xfrm>
          <a:prstGeom prst="rect">
            <a:avLst/>
          </a:prstGeom>
          <a:noFill/>
          <a:ln w="9525">
            <a:noFill/>
            <a:miter lim="800000"/>
            <a:headEnd/>
            <a:tailEnd/>
          </a:ln>
          <a:effectLst/>
        </p:spPr>
      </p:pic>
    </p:spTree>
    <p:extLst>
      <p:ext uri="{BB962C8B-B14F-4D97-AF65-F5344CB8AC3E}">
        <p14:creationId xmlns:p14="http://schemas.microsoft.com/office/powerpoint/2010/main" val="2195607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2109" y="845126"/>
            <a:ext cx="10945091" cy="5444837"/>
          </a:xfrm>
        </p:spPr>
        <p:txBody>
          <a:bodyPr>
            <a:noAutofit/>
          </a:bodyPr>
          <a:lstStyle/>
          <a:p>
            <a:pPr algn="just">
              <a:buNone/>
            </a:pPr>
            <a:r>
              <a:rPr lang="en-US" b="1" dirty="0">
                <a:latin typeface="Times New Roman" pitchFamily="18" charset="0"/>
                <a:cs typeface="Times New Roman" pitchFamily="18" charset="0"/>
              </a:rPr>
              <a:t>Categorical Variables:- </a:t>
            </a:r>
            <a:endParaRPr lang="en-US" b="1" dirty="0" smtClean="0">
              <a:latin typeface="Times New Roman" pitchFamily="18" charset="0"/>
              <a:cs typeface="Times New Roman" pitchFamily="18" charset="0"/>
            </a:endParaRPr>
          </a:p>
          <a:p>
            <a:pPr algn="just">
              <a:buNone/>
            </a:pPr>
            <a:r>
              <a:rPr lang="en-US" b="1" dirty="0" smtClean="0">
                <a:latin typeface="Times New Roman" pitchFamily="18" charset="0"/>
                <a:cs typeface="Times New Roman" pitchFamily="18" charset="0"/>
              </a:rPr>
              <a:t>For </a:t>
            </a:r>
            <a:r>
              <a:rPr lang="en-US" b="1" dirty="0">
                <a:latin typeface="Times New Roman" pitchFamily="18" charset="0"/>
                <a:cs typeface="Times New Roman" pitchFamily="18" charset="0"/>
              </a:rPr>
              <a:t>categorical variables, we’ll use frequency table to understand distribution of each </a:t>
            </a:r>
            <a:r>
              <a:rPr lang="en-US" dirty="0">
                <a:latin typeface="Times New Roman" pitchFamily="18" charset="0"/>
                <a:cs typeface="Times New Roman" pitchFamily="18" charset="0"/>
              </a:rPr>
              <a:t>category. </a:t>
            </a:r>
          </a:p>
          <a:p>
            <a:pPr algn="just">
              <a:buNone/>
            </a:pPr>
            <a:r>
              <a:rPr lang="en-US" dirty="0">
                <a:latin typeface="Times New Roman" pitchFamily="18" charset="0"/>
                <a:cs typeface="Times New Roman" pitchFamily="18" charset="0"/>
              </a:rPr>
              <a:t>We can also read as percentage of values under each category. </a:t>
            </a:r>
          </a:p>
          <a:p>
            <a:pPr algn="just"/>
            <a:r>
              <a:rPr lang="en-US" dirty="0">
                <a:latin typeface="Times New Roman" pitchFamily="18" charset="0"/>
                <a:cs typeface="Times New Roman" pitchFamily="18" charset="0"/>
              </a:rPr>
              <a:t>It can be </a:t>
            </a:r>
            <a:r>
              <a:rPr lang="en-US" dirty="0" err="1">
                <a:latin typeface="Times New Roman" pitchFamily="18" charset="0"/>
                <a:cs typeface="Times New Roman" pitchFamily="18" charset="0"/>
              </a:rPr>
              <a:t>be</a:t>
            </a:r>
            <a:r>
              <a:rPr lang="en-US" dirty="0">
                <a:latin typeface="Times New Roman" pitchFamily="18" charset="0"/>
                <a:cs typeface="Times New Roman" pitchFamily="18" charset="0"/>
              </a:rPr>
              <a:t> measured using two metrics, </a:t>
            </a:r>
            <a:r>
              <a:rPr lang="en-US" b="1" dirty="0">
                <a:latin typeface="Times New Roman" pitchFamily="18" charset="0"/>
                <a:cs typeface="Times New Roman" pitchFamily="18" charset="0"/>
              </a:rPr>
              <a:t>Count and Count% against each category. </a:t>
            </a:r>
            <a:endParaRPr lang="en-US" b="1" dirty="0" smtClean="0">
              <a:latin typeface="Times New Roman" pitchFamily="18" charset="0"/>
              <a:cs typeface="Times New Roman" pitchFamily="18" charset="0"/>
            </a:endParaRPr>
          </a:p>
          <a:p>
            <a:pPr algn="just"/>
            <a:endParaRPr lang="en-US" b="1" dirty="0">
              <a:latin typeface="Times New Roman" pitchFamily="18" charset="0"/>
              <a:cs typeface="Times New Roman" pitchFamily="18" charset="0"/>
            </a:endParaRPr>
          </a:p>
          <a:p>
            <a:pPr algn="just">
              <a:buNone/>
            </a:pPr>
            <a:r>
              <a:rPr lang="en-US" b="1" dirty="0">
                <a:latin typeface="Times New Roman" pitchFamily="18" charset="0"/>
                <a:cs typeface="Times New Roman" pitchFamily="18" charset="0"/>
              </a:rPr>
              <a:t>Bar chart can be used as visualization.</a:t>
            </a:r>
          </a:p>
          <a:p>
            <a:pPr algn="just">
              <a:buNone/>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9234943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8" y="1310640"/>
            <a:ext cx="10178322" cy="753688"/>
          </a:xfrm>
        </p:spPr>
        <p:txBody>
          <a:bodyPr>
            <a:normAutofit fontScale="90000"/>
          </a:bodyPr>
          <a:lstStyle/>
          <a:p>
            <a:pPr algn="ctr"/>
            <a:r>
              <a:rPr lang="en-US" dirty="0" smtClean="0"/>
              <a:t>BIA TERMS ….</a:t>
            </a:r>
            <a:endParaRPr lang="en-US" dirty="0"/>
          </a:p>
        </p:txBody>
      </p:sp>
      <p:sp>
        <p:nvSpPr>
          <p:cNvPr id="3" name="Content Placeholder 2"/>
          <p:cNvSpPr>
            <a:spLocks noGrp="1"/>
          </p:cNvSpPr>
          <p:nvPr>
            <p:ph idx="1"/>
          </p:nvPr>
        </p:nvSpPr>
        <p:spPr/>
        <p:txBody>
          <a:bodyPr/>
          <a:lstStyle/>
          <a:p>
            <a:pPr algn="ctr"/>
            <a:r>
              <a:rPr lang="en-US" sz="2800" dirty="0">
                <a:latin typeface="Times New Roman" panose="02020603050405020304" pitchFamily="18" charset="0"/>
                <a:cs typeface="Times New Roman" panose="02020603050405020304" pitchFamily="18" charset="0"/>
              </a:rPr>
              <a:t>What is it?</a:t>
            </a:r>
          </a:p>
          <a:p>
            <a:pPr algn="ctr"/>
            <a:r>
              <a:rPr lang="en-US" sz="2800" dirty="0" smtClean="0">
                <a:latin typeface="Times New Roman" panose="02020603050405020304" pitchFamily="18" charset="0"/>
                <a:cs typeface="Times New Roman" panose="02020603050405020304" pitchFamily="18" charset="0"/>
              </a:rPr>
              <a:t>Why </a:t>
            </a:r>
            <a:r>
              <a:rPr lang="en-US" sz="2800" dirty="0">
                <a:latin typeface="Times New Roman" panose="02020603050405020304" pitchFamily="18" charset="0"/>
                <a:cs typeface="Times New Roman" panose="02020603050405020304" pitchFamily="18" charset="0"/>
              </a:rPr>
              <a:t>is it important?</a:t>
            </a:r>
          </a:p>
          <a:p>
            <a:pPr algn="ctr"/>
            <a:r>
              <a:rPr lang="en-US" sz="2800" dirty="0" smtClean="0">
                <a:latin typeface="Times New Roman" panose="02020603050405020304" pitchFamily="18" charset="0"/>
                <a:cs typeface="Times New Roman" panose="02020603050405020304" pitchFamily="18" charset="0"/>
              </a:rPr>
              <a:t>How </a:t>
            </a:r>
            <a:r>
              <a:rPr lang="en-US" sz="2800" dirty="0">
                <a:latin typeface="Times New Roman" panose="02020603050405020304" pitchFamily="18" charset="0"/>
                <a:cs typeface="Times New Roman" panose="02020603050405020304" pitchFamily="18" charset="0"/>
              </a:rPr>
              <a:t>do you do it?</a:t>
            </a:r>
          </a:p>
          <a:p>
            <a:endParaRPr lang="en-US" dirty="0"/>
          </a:p>
        </p:txBody>
      </p:sp>
    </p:spTree>
    <p:extLst>
      <p:ext uri="{BB962C8B-B14F-4D97-AF65-F5344CB8AC3E}">
        <p14:creationId xmlns:p14="http://schemas.microsoft.com/office/powerpoint/2010/main" val="3902228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60731" y="152401"/>
            <a:ext cx="10801777" cy="6553199"/>
          </a:xfrm>
        </p:spPr>
        <p:txBody>
          <a:bodyPr/>
          <a:lstStyle/>
          <a:p>
            <a:pPr algn="just">
              <a:buNone/>
            </a:pPr>
            <a:r>
              <a:rPr lang="en-US" b="1" dirty="0">
                <a:latin typeface="Times New Roman" pitchFamily="18" charset="0"/>
                <a:cs typeface="Times New Roman" pitchFamily="18" charset="0"/>
              </a:rPr>
              <a:t>3.Bi-variate Analysis</a:t>
            </a:r>
          </a:p>
          <a:p>
            <a:pPr algn="just">
              <a:buNone/>
            </a:pPr>
            <a:r>
              <a:rPr lang="en-US" dirty="0">
                <a:latin typeface="Times New Roman" pitchFamily="18" charset="0"/>
                <a:cs typeface="Times New Roman" pitchFamily="18" charset="0"/>
              </a:rPr>
              <a:t>Bi-variate Analysis finds out the relationship between two variables. </a:t>
            </a:r>
          </a:p>
          <a:p>
            <a:pPr algn="just">
              <a:buNone/>
            </a:pPr>
            <a:r>
              <a:rPr lang="en-US" dirty="0">
                <a:latin typeface="Times New Roman" pitchFamily="18" charset="0"/>
                <a:cs typeface="Times New Roman" pitchFamily="18" charset="0"/>
              </a:rPr>
              <a:t>Here, we look for association and disassociation between variables at a pre-defined significance level. </a:t>
            </a:r>
          </a:p>
          <a:p>
            <a:pPr algn="just"/>
            <a:r>
              <a:rPr lang="en-US" dirty="0">
                <a:latin typeface="Times New Roman" pitchFamily="18" charset="0"/>
                <a:cs typeface="Times New Roman" pitchFamily="18" charset="0"/>
              </a:rPr>
              <a:t>We can perform bi-variate analysis for any combination of categorical and continuous variables.</a:t>
            </a:r>
          </a:p>
          <a:p>
            <a:pPr algn="just"/>
            <a:r>
              <a:rPr lang="en-US" dirty="0">
                <a:latin typeface="Times New Roman" pitchFamily="18" charset="0"/>
                <a:cs typeface="Times New Roman" pitchFamily="18" charset="0"/>
              </a:rPr>
              <a:t> The combination can be: Categorical &amp; Categorical, Categorical &amp; Continuous and Continuous &amp; Continuous. </a:t>
            </a:r>
          </a:p>
          <a:p>
            <a:pPr algn="just"/>
            <a:r>
              <a:rPr lang="en-US" dirty="0">
                <a:latin typeface="Times New Roman" pitchFamily="18" charset="0"/>
                <a:cs typeface="Times New Roman" pitchFamily="18" charset="0"/>
              </a:rPr>
              <a:t>Different methods are used to tackle these combinations during analysis process</a:t>
            </a:r>
            <a:r>
              <a:rPr lang="en-US" dirty="0" smtClean="0">
                <a:latin typeface="Times New Roman" pitchFamily="18" charset="0"/>
                <a:cs typeface="Times New Roman" pitchFamily="18" charset="0"/>
              </a:rPr>
              <a:t>.</a:t>
            </a:r>
          </a:p>
          <a:p>
            <a:pPr algn="just"/>
            <a:endParaRPr lang="en-US" dirty="0">
              <a:latin typeface="Times New Roman" pitchFamily="18" charset="0"/>
              <a:cs typeface="Times New Roman" pitchFamily="18" charset="0"/>
            </a:endParaRPr>
          </a:p>
          <a:p>
            <a:pPr algn="just"/>
            <a:r>
              <a:rPr lang="en-US" b="1" dirty="0">
                <a:latin typeface="Times New Roman" pitchFamily="18" charset="0"/>
                <a:cs typeface="Times New Roman" pitchFamily="18" charset="0"/>
              </a:rPr>
              <a:t>Continuous &amp; Continuous: </a:t>
            </a:r>
          </a:p>
          <a:p>
            <a:pPr algn="just">
              <a:buNone/>
            </a:pPr>
            <a:r>
              <a:rPr lang="en-US" b="1" dirty="0">
                <a:latin typeface="Times New Roman" pitchFamily="18" charset="0"/>
                <a:cs typeface="Times New Roman" pitchFamily="18" charset="0"/>
              </a:rPr>
              <a:t>	While doing bi-variate analysis between two continuous variables, we should look </a:t>
            </a:r>
            <a:r>
              <a:rPr lang="en-US" dirty="0">
                <a:latin typeface="Times New Roman" pitchFamily="18" charset="0"/>
                <a:cs typeface="Times New Roman" pitchFamily="18" charset="0"/>
              </a:rPr>
              <a:t>at scatter plot. </a:t>
            </a:r>
          </a:p>
          <a:p>
            <a:pPr algn="just">
              <a:buNone/>
            </a:pPr>
            <a:r>
              <a:rPr lang="en-US" dirty="0">
                <a:latin typeface="Times New Roman" pitchFamily="18" charset="0"/>
                <a:cs typeface="Times New Roman" pitchFamily="18" charset="0"/>
              </a:rPr>
              <a:t>	It is a nifty way to find out the relationship between two variables. </a:t>
            </a:r>
          </a:p>
          <a:p>
            <a:pPr algn="just">
              <a:buNone/>
            </a:pPr>
            <a:r>
              <a:rPr lang="en-US" dirty="0">
                <a:latin typeface="Times New Roman" pitchFamily="18" charset="0"/>
                <a:cs typeface="Times New Roman" pitchFamily="18" charset="0"/>
              </a:rPr>
              <a:t>	The pattern of scatter plot indicates the relationship between variables. </a:t>
            </a:r>
          </a:p>
          <a:p>
            <a:pPr algn="just"/>
            <a:r>
              <a:rPr lang="en-US" dirty="0">
                <a:latin typeface="Times New Roman" pitchFamily="18" charset="0"/>
                <a:cs typeface="Times New Roman" pitchFamily="18" charset="0"/>
              </a:rPr>
              <a:t>The relationship can be linear or non-linear.</a:t>
            </a:r>
          </a:p>
          <a:p>
            <a:pPr algn="just"/>
            <a:endParaRPr lang="en-US"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24303772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8255" y="304801"/>
            <a:ext cx="10889671" cy="4525963"/>
          </a:xfrm>
        </p:spPr>
        <p:txBody>
          <a:bodyPr>
            <a:normAutofit/>
          </a:bodyPr>
          <a:lstStyle/>
          <a:p>
            <a:pPr algn="just"/>
            <a:endParaRPr lang="en-US" dirty="0">
              <a:latin typeface="Times New Roman" pitchFamily="18" charset="0"/>
              <a:cs typeface="Times New Roman" pitchFamily="18" charset="0"/>
            </a:endParaRPr>
          </a:p>
        </p:txBody>
      </p:sp>
      <p:pic>
        <p:nvPicPr>
          <p:cNvPr id="4" name="Picture 2"/>
          <p:cNvPicPr>
            <a:picLocks noChangeAspect="1" noChangeArrowheads="1"/>
          </p:cNvPicPr>
          <p:nvPr/>
        </p:nvPicPr>
        <p:blipFill>
          <a:blip r:embed="rId2"/>
          <a:srcRect/>
          <a:stretch>
            <a:fillRect/>
          </a:stretch>
        </p:blipFill>
        <p:spPr bwMode="auto">
          <a:xfrm>
            <a:off x="928255" y="678874"/>
            <a:ext cx="10769947" cy="5708072"/>
          </a:xfrm>
          <a:prstGeom prst="rect">
            <a:avLst/>
          </a:prstGeom>
          <a:noFill/>
          <a:ln w="9525">
            <a:noFill/>
            <a:miter lim="800000"/>
            <a:headEnd/>
            <a:tailEnd/>
          </a:ln>
          <a:effectLst/>
        </p:spPr>
      </p:pic>
    </p:spTree>
    <p:extLst>
      <p:ext uri="{BB962C8B-B14F-4D97-AF65-F5344CB8AC3E}">
        <p14:creationId xmlns:p14="http://schemas.microsoft.com/office/powerpoint/2010/main" val="26083221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7527" y="304800"/>
            <a:ext cx="10848109" cy="6324600"/>
          </a:xfrm>
        </p:spPr>
        <p:txBody>
          <a:bodyPr>
            <a:noAutofit/>
          </a:bodyPr>
          <a:lstStyle/>
          <a:p>
            <a:r>
              <a:rPr lang="en-US" dirty="0">
                <a:latin typeface="Times New Roman" pitchFamily="18" charset="0"/>
                <a:cs typeface="Times New Roman" pitchFamily="18" charset="0"/>
              </a:rPr>
              <a:t>Scatter plot shows the relationship between two variable but does not indicates the strength of relationship amongst them. </a:t>
            </a:r>
          </a:p>
          <a:p>
            <a:r>
              <a:rPr lang="en-US" dirty="0">
                <a:latin typeface="Times New Roman" pitchFamily="18" charset="0"/>
                <a:cs typeface="Times New Roman" pitchFamily="18" charset="0"/>
              </a:rPr>
              <a:t>To find the strength of the relationship, we use Correlation.</a:t>
            </a:r>
          </a:p>
          <a:p>
            <a:pPr>
              <a:buNone/>
            </a:pPr>
            <a:r>
              <a:rPr lang="en-US" dirty="0">
                <a:latin typeface="Times New Roman" pitchFamily="18" charset="0"/>
                <a:cs typeface="Times New Roman" pitchFamily="18" charset="0"/>
              </a:rPr>
              <a:t>	 Correlation varies between -1 and +1.</a:t>
            </a:r>
          </a:p>
          <a:p>
            <a:pPr>
              <a:buNone/>
            </a:pPr>
            <a:r>
              <a:rPr lang="en-US" dirty="0">
                <a:latin typeface="Times New Roman" pitchFamily="18" charset="0"/>
                <a:cs typeface="Times New Roman" pitchFamily="18" charset="0"/>
              </a:rPr>
              <a:t>	-1: perfect negative linear correlation</a:t>
            </a:r>
          </a:p>
          <a:p>
            <a:pPr>
              <a:buNone/>
            </a:pPr>
            <a:r>
              <a:rPr lang="en-US" dirty="0">
                <a:latin typeface="Times New Roman" pitchFamily="18" charset="0"/>
                <a:cs typeface="Times New Roman" pitchFamily="18" charset="0"/>
              </a:rPr>
              <a:t>	+1:perfect positive linear correlation and</a:t>
            </a:r>
          </a:p>
          <a:p>
            <a:pPr>
              <a:buNone/>
            </a:pPr>
            <a:r>
              <a:rPr lang="en-US" dirty="0">
                <a:latin typeface="Times New Roman" pitchFamily="18" charset="0"/>
                <a:cs typeface="Times New Roman" pitchFamily="18" charset="0"/>
              </a:rPr>
              <a:t>	 0: No correlation</a:t>
            </a:r>
          </a:p>
          <a:p>
            <a:pPr>
              <a:buNone/>
            </a:pPr>
            <a:r>
              <a:rPr lang="en-US" dirty="0">
                <a:latin typeface="Times New Roman" pitchFamily="18" charset="0"/>
                <a:cs typeface="Times New Roman" pitchFamily="18" charset="0"/>
              </a:rPr>
              <a:t>Correlation can be derived using following formula:</a:t>
            </a:r>
          </a:p>
          <a:p>
            <a:r>
              <a:rPr lang="en-US" b="1" dirty="0">
                <a:latin typeface="Times New Roman" pitchFamily="18" charset="0"/>
                <a:cs typeface="Times New Roman" pitchFamily="18" charset="0"/>
              </a:rPr>
              <a:t>Correlation = Covariance(X,Y) / SQRT( </a:t>
            </a:r>
            <a:r>
              <a:rPr lang="en-US" b="1" dirty="0" err="1">
                <a:latin typeface="Times New Roman" pitchFamily="18" charset="0"/>
                <a:cs typeface="Times New Roman" pitchFamily="18" charset="0"/>
              </a:rPr>
              <a:t>Var</a:t>
            </a:r>
            <a:r>
              <a:rPr lang="en-US" b="1" dirty="0">
                <a:latin typeface="Times New Roman" pitchFamily="18" charset="0"/>
                <a:cs typeface="Times New Roman" pitchFamily="18" charset="0"/>
              </a:rPr>
              <a:t>(X)* </a:t>
            </a:r>
            <a:r>
              <a:rPr lang="en-US" b="1" dirty="0" err="1">
                <a:latin typeface="Times New Roman" pitchFamily="18" charset="0"/>
                <a:cs typeface="Times New Roman" pitchFamily="18" charset="0"/>
              </a:rPr>
              <a:t>Var</a:t>
            </a:r>
            <a:r>
              <a:rPr lang="en-US" b="1" dirty="0">
                <a:latin typeface="Times New Roman" pitchFamily="18" charset="0"/>
                <a:cs typeface="Times New Roman" pitchFamily="18" charset="0"/>
              </a:rPr>
              <a:t>(Y))</a:t>
            </a:r>
          </a:p>
        </p:txBody>
      </p:sp>
      <p:pic>
        <p:nvPicPr>
          <p:cNvPr id="4" name="Picture 2"/>
          <p:cNvPicPr>
            <a:picLocks noChangeAspect="1" noChangeArrowheads="1"/>
          </p:cNvPicPr>
          <p:nvPr/>
        </p:nvPicPr>
        <p:blipFill>
          <a:blip r:embed="rId2"/>
          <a:srcRect/>
          <a:stretch>
            <a:fillRect/>
          </a:stretch>
        </p:blipFill>
        <p:spPr bwMode="auto">
          <a:xfrm>
            <a:off x="1316180" y="4357254"/>
            <a:ext cx="9906001" cy="2000250"/>
          </a:xfrm>
          <a:prstGeom prst="rect">
            <a:avLst/>
          </a:prstGeom>
          <a:noFill/>
          <a:ln w="9525">
            <a:noFill/>
            <a:miter lim="800000"/>
            <a:headEnd/>
            <a:tailEnd/>
          </a:ln>
          <a:effectLst/>
        </p:spPr>
      </p:pic>
    </p:spTree>
    <p:extLst>
      <p:ext uri="{BB962C8B-B14F-4D97-AF65-F5344CB8AC3E}">
        <p14:creationId xmlns:p14="http://schemas.microsoft.com/office/powerpoint/2010/main" val="21756456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42108" y="193963"/>
            <a:ext cx="10751127" cy="2554545"/>
          </a:xfrm>
          <a:prstGeom prst="rect">
            <a:avLst/>
          </a:prstGeom>
        </p:spPr>
        <p:txBody>
          <a:bodyPr wrap="square">
            <a:spAutoFit/>
          </a:bodyPr>
          <a:lstStyle/>
          <a:p>
            <a:pPr algn="just"/>
            <a:r>
              <a:rPr lang="en-US" sz="2000" b="1" dirty="0" smtClean="0">
                <a:latin typeface="Times New Roman" pitchFamily="18" charset="0"/>
                <a:cs typeface="Times New Roman" pitchFamily="18" charset="0"/>
              </a:rPr>
              <a:t>Categorical &amp; Categorical: To find the relationship between two categorical variables, we can use following </a:t>
            </a:r>
            <a:r>
              <a:rPr lang="en-US" sz="2000" dirty="0" smtClean="0">
                <a:latin typeface="Times New Roman" pitchFamily="18" charset="0"/>
                <a:cs typeface="Times New Roman" pitchFamily="18" charset="0"/>
              </a:rPr>
              <a:t>methods:</a:t>
            </a:r>
          </a:p>
          <a:p>
            <a:pPr algn="just"/>
            <a:r>
              <a:rPr lang="en-US" sz="2000" b="1" dirty="0" smtClean="0">
                <a:latin typeface="Times New Roman" pitchFamily="18" charset="0"/>
                <a:cs typeface="Times New Roman" pitchFamily="18" charset="0"/>
              </a:rPr>
              <a:t>Two-way table: We can start analyzing the relationship by creating a two-way table of count and count%.</a:t>
            </a:r>
          </a:p>
          <a:p>
            <a:pPr algn="just"/>
            <a:r>
              <a:rPr lang="en-US" sz="2000" dirty="0" smtClean="0">
                <a:latin typeface="Times New Roman" pitchFamily="18" charset="0"/>
                <a:cs typeface="Times New Roman" pitchFamily="18" charset="0"/>
              </a:rPr>
              <a:t>The rows represents the category of one variable and the columns represent the categories of the other variable. </a:t>
            </a:r>
          </a:p>
          <a:p>
            <a:pPr algn="just"/>
            <a:r>
              <a:rPr lang="en-US" sz="2000" dirty="0" smtClean="0">
                <a:latin typeface="Times New Roman" pitchFamily="18" charset="0"/>
                <a:cs typeface="Times New Roman" pitchFamily="18" charset="0"/>
              </a:rPr>
              <a:t>We show count or count% of observations available in each combination of row and column categories. </a:t>
            </a:r>
          </a:p>
          <a:p>
            <a:pPr algn="just"/>
            <a:r>
              <a:rPr lang="en-US" sz="2000" b="1" dirty="0" smtClean="0">
                <a:latin typeface="Times New Roman" pitchFamily="18" charset="0"/>
                <a:cs typeface="Times New Roman" pitchFamily="18" charset="0"/>
              </a:rPr>
              <a:t>Stacked Column Chart: This method is more of a visual form of Two-way table.</a:t>
            </a:r>
            <a:endParaRPr lang="en-US" sz="2000" dirty="0">
              <a:latin typeface="Times New Roman" pitchFamily="18" charset="0"/>
              <a:cs typeface="Times New Roman" pitchFamily="18" charset="0"/>
            </a:endParaRPr>
          </a:p>
        </p:txBody>
      </p:sp>
      <p:pic>
        <p:nvPicPr>
          <p:cNvPr id="5" name="Picture 2"/>
          <p:cNvPicPr>
            <a:picLocks noChangeAspect="1" noChangeArrowheads="1"/>
          </p:cNvPicPr>
          <p:nvPr/>
        </p:nvPicPr>
        <p:blipFill>
          <a:blip r:embed="rId2"/>
          <a:srcRect/>
          <a:stretch>
            <a:fillRect/>
          </a:stretch>
        </p:blipFill>
        <p:spPr bwMode="auto">
          <a:xfrm>
            <a:off x="1191491" y="2874819"/>
            <a:ext cx="9795164" cy="3657600"/>
          </a:xfrm>
          <a:prstGeom prst="rect">
            <a:avLst/>
          </a:prstGeom>
          <a:noFill/>
          <a:ln w="9525">
            <a:noFill/>
            <a:miter lim="800000"/>
            <a:headEnd/>
            <a:tailEnd/>
          </a:ln>
          <a:effectLst/>
        </p:spPr>
      </p:pic>
    </p:spTree>
    <p:extLst>
      <p:ext uri="{BB962C8B-B14F-4D97-AF65-F5344CB8AC3E}">
        <p14:creationId xmlns:p14="http://schemas.microsoft.com/office/powerpoint/2010/main" val="23486823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4454" y="304800"/>
            <a:ext cx="10758054" cy="5562600"/>
          </a:xfrm>
        </p:spPr>
        <p:txBody>
          <a:bodyPr>
            <a:noAutofit/>
          </a:bodyPr>
          <a:lstStyle/>
          <a:p>
            <a:pPr algn="just"/>
            <a:r>
              <a:rPr lang="en-US" b="1" dirty="0">
                <a:latin typeface="Times New Roman" pitchFamily="18" charset="0"/>
                <a:cs typeface="Times New Roman" pitchFamily="18" charset="0"/>
              </a:rPr>
              <a:t>Chi-Square Test: This test is used to derive the statistical significance of relationship between the </a:t>
            </a:r>
            <a:r>
              <a:rPr lang="en-US" dirty="0">
                <a:latin typeface="Times New Roman" pitchFamily="18" charset="0"/>
                <a:cs typeface="Times New Roman" pitchFamily="18" charset="0"/>
              </a:rPr>
              <a:t>variables. Also, it tests whether the evidence in the sample is strong enough to generalize that the relationship for a larger population as well.</a:t>
            </a:r>
          </a:p>
          <a:p>
            <a:pPr algn="just"/>
            <a:r>
              <a:rPr lang="en-US" dirty="0">
                <a:latin typeface="Times New Roman" pitchFamily="18" charset="0"/>
                <a:cs typeface="Times New Roman" pitchFamily="18" charset="0"/>
              </a:rPr>
              <a:t> Chi-square is based on the difference between the expected and observed frequencies in one or more categories in the two-way table. </a:t>
            </a:r>
          </a:p>
          <a:p>
            <a:pPr algn="just"/>
            <a:r>
              <a:rPr lang="en-US" dirty="0">
                <a:latin typeface="Times New Roman" pitchFamily="18" charset="0"/>
                <a:cs typeface="Times New Roman" pitchFamily="18" charset="0"/>
              </a:rPr>
              <a:t>It returns probability for the computed chi-square distribution with the degree of freedom.</a:t>
            </a:r>
          </a:p>
          <a:p>
            <a:pPr algn="just"/>
            <a:r>
              <a:rPr lang="en-US" dirty="0">
                <a:latin typeface="Times New Roman" pitchFamily="18" charset="0"/>
                <a:cs typeface="Times New Roman" pitchFamily="18" charset="0"/>
              </a:rPr>
              <a:t>Probability of 0: It indicates that both categorical variable are dependent</a:t>
            </a:r>
          </a:p>
          <a:p>
            <a:pPr algn="just"/>
            <a:r>
              <a:rPr lang="en-US" dirty="0">
                <a:latin typeface="Times New Roman" pitchFamily="18" charset="0"/>
                <a:cs typeface="Times New Roman" pitchFamily="18" charset="0"/>
              </a:rPr>
              <a:t>Probability of 1: It shows that both variables are independent.</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Probability less than 0.05: It indicates that the relationship between the variables is significant at 95% confidence. </a:t>
            </a:r>
          </a:p>
          <a:p>
            <a:pPr algn="just"/>
            <a:r>
              <a:rPr lang="en-US" dirty="0">
                <a:latin typeface="Times New Roman" pitchFamily="18" charset="0"/>
                <a:cs typeface="Times New Roman" pitchFamily="18" charset="0"/>
              </a:rPr>
              <a:t>The chi-square test statistic for a test of independence of two categorical variables is found by</a:t>
            </a:r>
          </a:p>
        </p:txBody>
      </p:sp>
    </p:spTree>
    <p:extLst>
      <p:ext uri="{BB962C8B-B14F-4D97-AF65-F5344CB8AC3E}">
        <p14:creationId xmlns:p14="http://schemas.microsoft.com/office/powerpoint/2010/main" val="27996523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4281055" y="145697"/>
            <a:ext cx="2961409" cy="897874"/>
          </a:xfrm>
          <a:prstGeom prst="rect">
            <a:avLst/>
          </a:prstGeom>
          <a:noFill/>
          <a:ln w="9525">
            <a:noFill/>
            <a:miter lim="800000"/>
            <a:headEnd/>
            <a:tailEnd/>
          </a:ln>
          <a:effectLst/>
        </p:spPr>
      </p:pic>
      <p:sp>
        <p:nvSpPr>
          <p:cNvPr id="5" name="Rectangle 4"/>
          <p:cNvSpPr/>
          <p:nvPr/>
        </p:nvSpPr>
        <p:spPr>
          <a:xfrm>
            <a:off x="1047750" y="1030189"/>
            <a:ext cx="10363200" cy="646331"/>
          </a:xfrm>
          <a:prstGeom prst="rect">
            <a:avLst/>
          </a:prstGeom>
        </p:spPr>
        <p:txBody>
          <a:bodyPr wrap="square">
            <a:spAutoFit/>
          </a:bodyPr>
          <a:lstStyle/>
          <a:p>
            <a:r>
              <a:rPr lang="en-US" dirty="0"/>
              <a:t>where </a:t>
            </a:r>
            <a:r>
              <a:rPr lang="en-US" i="1" dirty="0"/>
              <a:t>O represents </a:t>
            </a:r>
            <a:r>
              <a:rPr lang="en-US" dirty="0"/>
              <a:t>the observed frequency. </a:t>
            </a:r>
          </a:p>
          <a:p>
            <a:r>
              <a:rPr lang="en-US" i="1" dirty="0"/>
              <a:t>E is the expected frequency under the null hypothesis and computed by:</a:t>
            </a:r>
            <a:endParaRPr lang="en-US" dirty="0"/>
          </a:p>
        </p:txBody>
      </p:sp>
      <p:pic>
        <p:nvPicPr>
          <p:cNvPr id="7171" name="Picture 3"/>
          <p:cNvPicPr>
            <a:picLocks noChangeAspect="1" noChangeArrowheads="1"/>
          </p:cNvPicPr>
          <p:nvPr/>
        </p:nvPicPr>
        <p:blipFill>
          <a:blip r:embed="rId3"/>
          <a:srcRect/>
          <a:stretch>
            <a:fillRect/>
          </a:stretch>
        </p:blipFill>
        <p:spPr bwMode="auto">
          <a:xfrm>
            <a:off x="3733799" y="1753064"/>
            <a:ext cx="4107873" cy="913937"/>
          </a:xfrm>
          <a:prstGeom prst="rect">
            <a:avLst/>
          </a:prstGeom>
          <a:noFill/>
          <a:ln w="9525">
            <a:noFill/>
            <a:miter lim="800000"/>
            <a:headEnd/>
            <a:tailEnd/>
          </a:ln>
          <a:effectLst/>
        </p:spPr>
      </p:pic>
      <p:sp>
        <p:nvSpPr>
          <p:cNvPr id="7" name="Rectangle 6"/>
          <p:cNvSpPr/>
          <p:nvPr/>
        </p:nvSpPr>
        <p:spPr>
          <a:xfrm>
            <a:off x="1047750" y="2673929"/>
            <a:ext cx="10576214" cy="1938992"/>
          </a:xfrm>
          <a:prstGeom prst="rect">
            <a:avLst/>
          </a:prstGeom>
        </p:spPr>
        <p:txBody>
          <a:bodyPr wrap="square">
            <a:spAutoFit/>
          </a:bodyPr>
          <a:lstStyle/>
          <a:p>
            <a:r>
              <a:rPr lang="en-US" sz="2000" b="1" dirty="0">
                <a:latin typeface="Times New Roman" pitchFamily="18" charset="0"/>
                <a:cs typeface="Times New Roman" pitchFamily="18" charset="0"/>
              </a:rPr>
              <a:t>Categorical &amp; Continuous: While exploring relation between categorical and continuous variables, we can draw </a:t>
            </a:r>
            <a:r>
              <a:rPr lang="en-US" sz="2000" dirty="0">
                <a:latin typeface="Times New Roman" pitchFamily="18" charset="0"/>
                <a:cs typeface="Times New Roman" pitchFamily="18" charset="0"/>
              </a:rPr>
              <a:t>box plots for each level of categorical variables. </a:t>
            </a:r>
          </a:p>
          <a:p>
            <a:r>
              <a:rPr lang="en-US" sz="2000" dirty="0">
                <a:latin typeface="Times New Roman" pitchFamily="18" charset="0"/>
                <a:cs typeface="Times New Roman" pitchFamily="18" charset="0"/>
              </a:rPr>
              <a:t>If levels are small in number, it will not show the statistical significance. </a:t>
            </a:r>
          </a:p>
          <a:p>
            <a:r>
              <a:rPr lang="en-US" sz="2000" dirty="0">
                <a:latin typeface="Times New Roman" pitchFamily="18" charset="0"/>
                <a:cs typeface="Times New Roman" pitchFamily="18" charset="0"/>
              </a:rPr>
              <a:t>To look at the statistical significance we can perform Z-test, T-test or ANOVA.</a:t>
            </a:r>
          </a:p>
          <a:p>
            <a:r>
              <a:rPr lang="en-US" sz="2000" b="1" dirty="0">
                <a:latin typeface="Times New Roman" pitchFamily="18" charset="0"/>
                <a:cs typeface="Times New Roman" pitchFamily="18" charset="0"/>
              </a:rPr>
              <a:t>Z-Test/ T-Test:- Either test assess whether mean of two groups are statistically different from each other or </a:t>
            </a:r>
            <a:r>
              <a:rPr lang="en-US" sz="2000" dirty="0">
                <a:latin typeface="Times New Roman" pitchFamily="18" charset="0"/>
                <a:cs typeface="Times New Roman" pitchFamily="18" charset="0"/>
              </a:rPr>
              <a:t>not.</a:t>
            </a:r>
          </a:p>
        </p:txBody>
      </p:sp>
      <p:pic>
        <p:nvPicPr>
          <p:cNvPr id="7172" name="Picture 4"/>
          <p:cNvPicPr>
            <a:picLocks noChangeAspect="1" noChangeArrowheads="1"/>
          </p:cNvPicPr>
          <p:nvPr/>
        </p:nvPicPr>
        <p:blipFill>
          <a:blip r:embed="rId4"/>
          <a:srcRect/>
          <a:stretch>
            <a:fillRect/>
          </a:stretch>
        </p:blipFill>
        <p:spPr bwMode="auto">
          <a:xfrm>
            <a:off x="3732934" y="4612921"/>
            <a:ext cx="4108738" cy="1926424"/>
          </a:xfrm>
          <a:prstGeom prst="rect">
            <a:avLst/>
          </a:prstGeom>
          <a:noFill/>
          <a:ln w="9525">
            <a:noFill/>
            <a:miter lim="800000"/>
            <a:headEnd/>
            <a:tailEnd/>
          </a:ln>
          <a:effectLst/>
        </p:spPr>
      </p:pic>
    </p:spTree>
    <p:extLst>
      <p:ext uri="{BB962C8B-B14F-4D97-AF65-F5344CB8AC3E}">
        <p14:creationId xmlns:p14="http://schemas.microsoft.com/office/powerpoint/2010/main" val="40922557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471055"/>
            <a:ext cx="10480964" cy="5334000"/>
          </a:xfrm>
        </p:spPr>
        <p:txBody>
          <a:bodyPr>
            <a:normAutofit/>
          </a:bodyPr>
          <a:lstStyle/>
          <a:p>
            <a:r>
              <a:rPr lang="en-US" dirty="0">
                <a:latin typeface="Times New Roman" pitchFamily="18" charset="0"/>
                <a:cs typeface="Times New Roman" pitchFamily="18" charset="0"/>
              </a:rPr>
              <a:t>If the probability of Z is small then the difference of two averages is more significant. </a:t>
            </a:r>
          </a:p>
          <a:p>
            <a:r>
              <a:rPr lang="en-US" dirty="0">
                <a:latin typeface="Times New Roman" pitchFamily="18" charset="0"/>
                <a:cs typeface="Times New Roman" pitchFamily="18" charset="0"/>
              </a:rPr>
              <a:t>The T-test is very similar to Z-test but it is used when number of observation for both categories is less than 30.</a:t>
            </a:r>
          </a:p>
          <a:p>
            <a:endParaRPr lang="en-US" dirty="0">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2"/>
          <a:srcRect/>
          <a:stretch>
            <a:fillRect/>
          </a:stretch>
        </p:blipFill>
        <p:spPr bwMode="auto">
          <a:xfrm>
            <a:off x="1302328" y="1918855"/>
            <a:ext cx="9518072" cy="3553690"/>
          </a:xfrm>
          <a:prstGeom prst="rect">
            <a:avLst/>
          </a:prstGeom>
          <a:noFill/>
          <a:ln w="9525">
            <a:noFill/>
            <a:miter lim="800000"/>
            <a:headEnd/>
            <a:tailEnd/>
          </a:ln>
          <a:effectLst/>
        </p:spPr>
      </p:pic>
    </p:spTree>
    <p:extLst>
      <p:ext uri="{BB962C8B-B14F-4D97-AF65-F5344CB8AC3E}">
        <p14:creationId xmlns:p14="http://schemas.microsoft.com/office/powerpoint/2010/main" val="37219354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Missing Value Treatment</a:t>
            </a:r>
            <a:endParaRPr lang="en-US" dirty="0"/>
          </a:p>
        </p:txBody>
      </p:sp>
      <p:sp>
        <p:nvSpPr>
          <p:cNvPr id="3" name="Content Placeholder 2"/>
          <p:cNvSpPr>
            <a:spLocks noGrp="1"/>
          </p:cNvSpPr>
          <p:nvPr>
            <p:ph idx="1"/>
          </p:nvPr>
        </p:nvSpPr>
        <p:spPr>
          <a:xfrm>
            <a:off x="1251677" y="1191491"/>
            <a:ext cx="9998213" cy="4567527"/>
          </a:xfrm>
        </p:spPr>
        <p:txBody>
          <a:bodyPr>
            <a:normAutofit/>
          </a:bodyPr>
          <a:lstStyle/>
          <a:p>
            <a:pPr algn="just"/>
            <a:r>
              <a:rPr lang="en-US" dirty="0">
                <a:latin typeface="Times New Roman" pitchFamily="18" charset="0"/>
                <a:cs typeface="Times New Roman" pitchFamily="18" charset="0"/>
              </a:rPr>
              <a:t>Missing data in the training data set can reduce the power / fit of a model or can lead to a biased model because we have not analyzed the behavior and relationship with other variables correctly. It can lead to wrong prediction or classification.</a:t>
            </a:r>
          </a:p>
        </p:txBody>
      </p:sp>
      <p:pic>
        <p:nvPicPr>
          <p:cNvPr id="1026" name="Picture 2"/>
          <p:cNvPicPr>
            <a:picLocks noChangeAspect="1" noChangeArrowheads="1"/>
          </p:cNvPicPr>
          <p:nvPr/>
        </p:nvPicPr>
        <p:blipFill>
          <a:blip r:embed="rId2"/>
          <a:srcRect/>
          <a:stretch>
            <a:fillRect/>
          </a:stretch>
        </p:blipFill>
        <p:spPr bwMode="auto">
          <a:xfrm>
            <a:off x="1251678" y="2812472"/>
            <a:ext cx="10178322" cy="3505200"/>
          </a:xfrm>
          <a:prstGeom prst="rect">
            <a:avLst/>
          </a:prstGeom>
          <a:noFill/>
          <a:ln w="9525">
            <a:noFill/>
            <a:miter lim="800000"/>
            <a:headEnd/>
            <a:tailEnd/>
          </a:ln>
          <a:effectLst/>
        </p:spPr>
      </p:pic>
    </p:spTree>
    <p:extLst>
      <p:ext uri="{BB962C8B-B14F-4D97-AF65-F5344CB8AC3E}">
        <p14:creationId xmlns:p14="http://schemas.microsoft.com/office/powerpoint/2010/main" val="6267258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3617" y="353294"/>
            <a:ext cx="11035145" cy="5562600"/>
          </a:xfrm>
        </p:spPr>
        <p:txBody>
          <a:bodyPr>
            <a:noAutofit/>
          </a:bodyPr>
          <a:lstStyle/>
          <a:p>
            <a:pPr algn="just"/>
            <a:r>
              <a:rPr lang="en-US" dirty="0">
                <a:latin typeface="Times New Roman" pitchFamily="18" charset="0"/>
                <a:cs typeface="Times New Roman" pitchFamily="18" charset="0"/>
              </a:rPr>
              <a:t>In the left scenario, we have not treated missing values.</a:t>
            </a:r>
          </a:p>
          <a:p>
            <a:pPr algn="just"/>
            <a:r>
              <a:rPr lang="en-US" dirty="0">
                <a:latin typeface="Times New Roman" pitchFamily="18" charset="0"/>
                <a:cs typeface="Times New Roman" pitchFamily="18" charset="0"/>
              </a:rPr>
              <a:t>The inference from this data set is that the chances of playing cricket by males is higher than females. On the other hand, if you look at the second table, which shows data after treatment of missing values (based on gender), we can see that females have higher chances of playing cricket compared to males.</a:t>
            </a:r>
          </a:p>
          <a:p>
            <a:pPr algn="just"/>
            <a:r>
              <a:rPr lang="en-US" dirty="0">
                <a:latin typeface="Times New Roman" pitchFamily="18" charset="0"/>
                <a:cs typeface="Times New Roman" pitchFamily="18" charset="0"/>
              </a:rPr>
              <a:t>We looked at the importance of treatment of missing values in a dataset. Now, let’s identify the reasons for occurrence of these missing values. They may occur at two stages</a:t>
            </a:r>
            <a:r>
              <a:rPr lang="en-US" dirty="0" smtClean="0">
                <a:latin typeface="Times New Roman" pitchFamily="18" charset="0"/>
                <a:cs typeface="Times New Roman" pitchFamily="18" charset="0"/>
              </a:rPr>
              <a:t>:</a:t>
            </a:r>
          </a:p>
          <a:p>
            <a:pPr algn="just"/>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1. </a:t>
            </a:r>
            <a:r>
              <a:rPr lang="en-US" dirty="0">
                <a:solidFill>
                  <a:srgbClr val="FF0000"/>
                </a:solidFill>
                <a:latin typeface="Times New Roman" pitchFamily="18" charset="0"/>
                <a:cs typeface="Times New Roman" pitchFamily="18" charset="0"/>
              </a:rPr>
              <a:t>Data Extraction</a:t>
            </a:r>
            <a:r>
              <a:rPr lang="en-US" dirty="0">
                <a:latin typeface="Times New Roman" pitchFamily="18" charset="0"/>
                <a:cs typeface="Times New Roman" pitchFamily="18" charset="0"/>
              </a:rPr>
              <a:t>: It is possible that there are problems with extraction process. In such cases, we should double-check for correct data with data guardians. Some hashing procedures can also be used to make sure data extraction is correct. Errors at data extraction stage are typically easy to find and can be corrected easily as well.</a:t>
            </a:r>
          </a:p>
        </p:txBody>
      </p:sp>
    </p:spTree>
    <p:extLst>
      <p:ext uri="{BB962C8B-B14F-4D97-AF65-F5344CB8AC3E}">
        <p14:creationId xmlns:p14="http://schemas.microsoft.com/office/powerpoint/2010/main" val="19311615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28254" y="360219"/>
            <a:ext cx="10654146" cy="6019800"/>
          </a:xfrm>
        </p:spPr>
        <p:txBody>
          <a:bodyPr>
            <a:noAutofit/>
          </a:bodyPr>
          <a:lstStyle/>
          <a:p>
            <a:pPr algn="just"/>
            <a:r>
              <a:rPr lang="en-US" sz="1800" dirty="0" smtClean="0">
                <a:solidFill>
                  <a:srgbClr val="FF0000"/>
                </a:solidFill>
                <a:latin typeface="Times New Roman" pitchFamily="18" charset="0"/>
                <a:cs typeface="Times New Roman" pitchFamily="18" charset="0"/>
              </a:rPr>
              <a:t>2</a:t>
            </a:r>
            <a:r>
              <a:rPr lang="en-US" sz="1800" dirty="0">
                <a:solidFill>
                  <a:srgbClr val="FF0000"/>
                </a:solidFill>
                <a:latin typeface="Times New Roman" pitchFamily="18" charset="0"/>
                <a:cs typeface="Times New Roman" pitchFamily="18" charset="0"/>
              </a:rPr>
              <a:t>. Data collection: </a:t>
            </a:r>
            <a:r>
              <a:rPr lang="en-US" sz="1800" dirty="0">
                <a:latin typeface="Times New Roman" pitchFamily="18" charset="0"/>
                <a:cs typeface="Times New Roman" pitchFamily="18" charset="0"/>
              </a:rPr>
              <a:t>These errors occur at time of data collection and are harder to correct. They can be categorized in four types:</a:t>
            </a:r>
          </a:p>
          <a:p>
            <a:pPr algn="just">
              <a:buFont typeface="Wingdings" pitchFamily="2" charset="2"/>
              <a:buChar char="q"/>
            </a:pPr>
            <a:r>
              <a:rPr lang="en-US" sz="1800" dirty="0">
                <a:solidFill>
                  <a:srgbClr val="FF0000"/>
                </a:solidFill>
                <a:latin typeface="Times New Roman" pitchFamily="18" charset="0"/>
                <a:cs typeface="Times New Roman" pitchFamily="18" charset="0"/>
              </a:rPr>
              <a:t>Missing completely at random</a:t>
            </a:r>
            <a:r>
              <a:rPr lang="en-US" sz="1800" dirty="0">
                <a:latin typeface="Times New Roman" pitchFamily="18" charset="0"/>
                <a:cs typeface="Times New Roman" pitchFamily="18" charset="0"/>
              </a:rPr>
              <a:t>: This is a case when the probability of missing variable is same for all observations. </a:t>
            </a:r>
          </a:p>
          <a:p>
            <a:pPr algn="just">
              <a:buNone/>
            </a:pPr>
            <a:r>
              <a:rPr lang="en-US" sz="1800" dirty="0">
                <a:latin typeface="Times New Roman" pitchFamily="18" charset="0"/>
                <a:cs typeface="Times New Roman" pitchFamily="18" charset="0"/>
              </a:rPr>
              <a:t>	For example: respondents of data collection process decide that they will declare their earning after tossing a fair coin. If an head occurs, respondent declares his / her earnings &amp; vice versa.</a:t>
            </a:r>
          </a:p>
          <a:p>
            <a:pPr algn="just">
              <a:buNone/>
            </a:pPr>
            <a:r>
              <a:rPr lang="en-US" sz="1800" dirty="0">
                <a:latin typeface="Times New Roman" pitchFamily="18" charset="0"/>
                <a:cs typeface="Times New Roman" pitchFamily="18" charset="0"/>
              </a:rPr>
              <a:t>	 Here each observation has equal chance of missing value.</a:t>
            </a:r>
          </a:p>
          <a:p>
            <a:pPr algn="just">
              <a:buFont typeface="Wingdings" pitchFamily="2" charset="2"/>
              <a:buChar char="q"/>
            </a:pPr>
            <a:r>
              <a:rPr lang="en-US" sz="1800" dirty="0">
                <a:solidFill>
                  <a:srgbClr val="FF0000"/>
                </a:solidFill>
                <a:latin typeface="Times New Roman" pitchFamily="18" charset="0"/>
                <a:cs typeface="Times New Roman" pitchFamily="18" charset="0"/>
              </a:rPr>
              <a:t>Missing at random: </a:t>
            </a:r>
            <a:r>
              <a:rPr lang="en-US" sz="1800" dirty="0">
                <a:latin typeface="Times New Roman" pitchFamily="18" charset="0"/>
                <a:cs typeface="Times New Roman" pitchFamily="18" charset="0"/>
              </a:rPr>
              <a:t>This is a case when variable is missing at random and missing ratio varies for different values / level of other input variables. For example: We are collecting data for age and female has higher missing value compare to male.</a:t>
            </a:r>
          </a:p>
          <a:p>
            <a:pPr algn="just">
              <a:buFont typeface="Wingdings" pitchFamily="2" charset="2"/>
              <a:buChar char="q"/>
            </a:pPr>
            <a:r>
              <a:rPr lang="en-US" sz="1800" dirty="0">
                <a:solidFill>
                  <a:srgbClr val="FF0000"/>
                </a:solidFill>
              </a:rPr>
              <a:t>Missing that depends on unobserved predictors: </a:t>
            </a:r>
            <a:r>
              <a:rPr lang="en-US" sz="1800" dirty="0"/>
              <a:t>This is a case when the missing values are not random and are related to the unobserved input variable. For example: In a medical study, if a particular diagnostic causes discomfort, then there is higher chance of drop out from the study. This missing value is not at random unless we have included “discomfort” as an input variable for all patients.</a:t>
            </a:r>
          </a:p>
          <a:p>
            <a:pPr algn="just">
              <a:buFont typeface="Wingdings" pitchFamily="2" charset="2"/>
              <a:buChar char="q"/>
            </a:pPr>
            <a:r>
              <a:rPr lang="en-US" sz="1800" dirty="0">
                <a:solidFill>
                  <a:srgbClr val="FF0000"/>
                </a:solidFill>
              </a:rPr>
              <a:t>Missing that depends on the missing value itself: </a:t>
            </a:r>
            <a:r>
              <a:rPr lang="en-US" sz="1800" dirty="0"/>
              <a:t>This is a case when the probability of missing value is directly correlated with missing value itself. For example: People with higher or lower income are likely to provide non-response to their earning.</a:t>
            </a:r>
            <a:endParaRPr lang="en-US" sz="1800" dirty="0">
              <a:latin typeface="Times New Roman" pitchFamily="18" charset="0"/>
              <a:cs typeface="Times New Roman" pitchFamily="18" charset="0"/>
            </a:endParaRPr>
          </a:p>
          <a:p>
            <a:pPr algn="just"/>
            <a:endParaRPr lang="en-US" sz="1800" dirty="0"/>
          </a:p>
        </p:txBody>
      </p:sp>
    </p:spTree>
    <p:extLst>
      <p:ext uri="{BB962C8B-B14F-4D97-AF65-F5344CB8AC3E}">
        <p14:creationId xmlns:p14="http://schemas.microsoft.com/office/powerpoint/2010/main" val="7916311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Terminology</a:t>
            </a:r>
            <a:endParaRPr lang="en-US" dirty="0"/>
          </a:p>
        </p:txBody>
      </p:sp>
      <p:sp>
        <p:nvSpPr>
          <p:cNvPr id="3" name="Content Placeholder 2"/>
          <p:cNvSpPr>
            <a:spLocks noGrp="1"/>
          </p:cNvSpPr>
          <p:nvPr>
            <p:ph idx="1"/>
          </p:nvPr>
        </p:nvSpPr>
        <p:spPr>
          <a:xfrm>
            <a:off x="974586" y="1662546"/>
            <a:ext cx="10857195" cy="4738254"/>
          </a:xfrm>
        </p:spPr>
        <p:txBody>
          <a:bodyPr>
            <a:noAutofit/>
          </a:bodyPr>
          <a:lstStyle/>
          <a:p>
            <a:pPr algn="just"/>
            <a:r>
              <a:rPr lang="en-US" sz="2400" b="1" dirty="0"/>
              <a:t>Business analytics </a:t>
            </a:r>
            <a:r>
              <a:rPr lang="en-US" sz="2400" dirty="0"/>
              <a:t>begins with a </a:t>
            </a:r>
            <a:r>
              <a:rPr lang="en-US" sz="2400" i="1" dirty="0"/>
              <a:t>data set </a:t>
            </a:r>
            <a:r>
              <a:rPr lang="en-US" sz="2400" dirty="0"/>
              <a:t>(a simple collection of data or a data </a:t>
            </a:r>
            <a:r>
              <a:rPr lang="en-US" sz="2400" dirty="0" smtClean="0"/>
              <a:t>file) or </a:t>
            </a:r>
            <a:r>
              <a:rPr lang="en-US" sz="2400" dirty="0"/>
              <a:t>commonly with a </a:t>
            </a:r>
            <a:r>
              <a:rPr lang="en-US" sz="2400" i="1" dirty="0"/>
              <a:t>database </a:t>
            </a:r>
            <a:r>
              <a:rPr lang="en-US" sz="2400" dirty="0"/>
              <a:t>(a collection of data files that contain information </a:t>
            </a:r>
            <a:r>
              <a:rPr lang="en-US" sz="2400" dirty="0" smtClean="0"/>
              <a:t>on people</a:t>
            </a:r>
            <a:r>
              <a:rPr lang="en-US" sz="2400" dirty="0"/>
              <a:t>, locations, and so on). </a:t>
            </a:r>
            <a:endParaRPr lang="en-US" sz="2400" dirty="0" smtClean="0"/>
          </a:p>
          <a:p>
            <a:pPr algn="just"/>
            <a:r>
              <a:rPr lang="en-US" sz="2400" dirty="0" smtClean="0"/>
              <a:t>As </a:t>
            </a:r>
            <a:r>
              <a:rPr lang="en-US" sz="2400" b="1" dirty="0"/>
              <a:t>databases</a:t>
            </a:r>
            <a:r>
              <a:rPr lang="en-US" sz="2400" dirty="0"/>
              <a:t> grow, they need to be stored </a:t>
            </a:r>
            <a:r>
              <a:rPr lang="en-US" sz="2400" dirty="0" smtClean="0"/>
              <a:t>somewhere. Technologies </a:t>
            </a:r>
            <a:r>
              <a:rPr lang="en-US" sz="2400" dirty="0"/>
              <a:t>such as </a:t>
            </a:r>
            <a:r>
              <a:rPr lang="en-US" sz="2400" i="1" dirty="0"/>
              <a:t>computer clouds </a:t>
            </a:r>
            <a:r>
              <a:rPr lang="en-US" sz="2400" dirty="0"/>
              <a:t>(hardware and software used for data </a:t>
            </a:r>
            <a:r>
              <a:rPr lang="en-US" sz="2400" dirty="0" smtClean="0"/>
              <a:t>remote storage</a:t>
            </a:r>
            <a:r>
              <a:rPr lang="en-US" sz="2400" dirty="0"/>
              <a:t>, retrieval, and computational functions) </a:t>
            </a:r>
            <a:endParaRPr lang="en-US" sz="2400" dirty="0" smtClean="0"/>
          </a:p>
          <a:p>
            <a:pPr algn="just"/>
            <a:r>
              <a:rPr lang="en-US" sz="2400" b="1" i="1" dirty="0" smtClean="0"/>
              <a:t>Data </a:t>
            </a:r>
            <a:r>
              <a:rPr lang="en-US" sz="2400" b="1" i="1" dirty="0"/>
              <a:t>warehousing </a:t>
            </a:r>
            <a:r>
              <a:rPr lang="en-US" sz="2400" dirty="0"/>
              <a:t>(a collection </a:t>
            </a:r>
            <a:r>
              <a:rPr lang="en-US" sz="2400" dirty="0" smtClean="0"/>
              <a:t>of databases </a:t>
            </a:r>
            <a:r>
              <a:rPr lang="en-US" sz="2400" dirty="0"/>
              <a:t>used for reporting and data analysis) store data. Database storage areas </a:t>
            </a:r>
            <a:r>
              <a:rPr lang="en-US" sz="2400" dirty="0" smtClean="0"/>
              <a:t>have become </a:t>
            </a:r>
            <a:r>
              <a:rPr lang="en-US" sz="2400" dirty="0"/>
              <a:t>so large that a new term was devised to describe them. </a:t>
            </a:r>
            <a:endParaRPr lang="en-US" sz="2400" dirty="0" smtClean="0"/>
          </a:p>
          <a:p>
            <a:pPr algn="just"/>
            <a:r>
              <a:rPr lang="en-US" sz="2400" b="1" i="1" dirty="0" smtClean="0"/>
              <a:t>Big </a:t>
            </a:r>
            <a:r>
              <a:rPr lang="en-US" sz="2400" b="1" i="1" dirty="0"/>
              <a:t>data</a:t>
            </a:r>
            <a:r>
              <a:rPr lang="en-US" sz="2400" i="1" dirty="0"/>
              <a:t> </a:t>
            </a:r>
            <a:r>
              <a:rPr lang="en-US" sz="2400" dirty="0" smtClean="0"/>
              <a:t>describes the </a:t>
            </a:r>
            <a:r>
              <a:rPr lang="en-US" sz="2400" dirty="0"/>
              <a:t>collection of data sets that are so large and complex that software systems </a:t>
            </a:r>
            <a:r>
              <a:rPr lang="en-US" sz="2400" dirty="0" smtClean="0"/>
              <a:t>are hardly </a:t>
            </a:r>
            <a:r>
              <a:rPr lang="en-US" sz="2400" dirty="0"/>
              <a:t>able to process them</a:t>
            </a:r>
          </a:p>
        </p:txBody>
      </p:sp>
    </p:spTree>
    <p:extLst>
      <p:ext uri="{BB962C8B-B14F-4D97-AF65-F5344CB8AC3E}">
        <p14:creationId xmlns:p14="http://schemas.microsoft.com/office/powerpoint/2010/main" val="30530829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3673" y="325583"/>
            <a:ext cx="10931236" cy="4525963"/>
          </a:xfrm>
        </p:spPr>
        <p:txBody>
          <a:bodyPr>
            <a:noAutofit/>
          </a:bodyPr>
          <a:lstStyle/>
          <a:p>
            <a:pPr algn="just">
              <a:buNone/>
            </a:pPr>
            <a:r>
              <a:rPr lang="en-US" sz="2400" b="1" dirty="0">
                <a:latin typeface="Times New Roman" pitchFamily="18" charset="0"/>
                <a:cs typeface="Times New Roman" pitchFamily="18" charset="0"/>
              </a:rPr>
              <a:t>Which are the methods to treat missing values ?</a:t>
            </a:r>
          </a:p>
          <a:p>
            <a:pPr algn="just">
              <a:buNone/>
            </a:pPr>
            <a:r>
              <a:rPr lang="en-US" sz="2400" dirty="0">
                <a:latin typeface="Times New Roman" pitchFamily="18" charset="0"/>
                <a:cs typeface="Times New Roman" pitchFamily="18" charset="0"/>
              </a:rPr>
              <a:t>	1. </a:t>
            </a:r>
            <a:r>
              <a:rPr lang="en-US" sz="2400" b="1" dirty="0">
                <a:latin typeface="Times New Roman" pitchFamily="18" charset="0"/>
                <a:cs typeface="Times New Roman" pitchFamily="18" charset="0"/>
              </a:rPr>
              <a:t>Deletion: It is of two types: </a:t>
            </a:r>
          </a:p>
          <a:p>
            <a:pPr algn="just">
              <a:buNone/>
            </a:pPr>
            <a:r>
              <a:rPr lang="en-US" sz="2400" b="1" dirty="0">
                <a:latin typeface="Times New Roman" pitchFamily="18" charset="0"/>
                <a:cs typeface="Times New Roman" pitchFamily="18" charset="0"/>
              </a:rPr>
              <a:t>	List Wise Deletion &amp; Pair Wise Deletion.</a:t>
            </a:r>
          </a:p>
          <a:p>
            <a:pPr algn="just"/>
            <a:r>
              <a:rPr lang="en-US" sz="2400" dirty="0">
                <a:latin typeface="Times New Roman" pitchFamily="18" charset="0"/>
                <a:cs typeface="Times New Roman" pitchFamily="18" charset="0"/>
              </a:rPr>
              <a:t>In list wise deletion, we delete observations where any of the variable is missing. Simplicity is one of the major advantage of this method, but this method reduces the power of model because it reduces the sample size.</a:t>
            </a:r>
          </a:p>
          <a:p>
            <a:pPr algn="just"/>
            <a:r>
              <a:rPr lang="en-US" sz="2400" dirty="0">
                <a:latin typeface="Times New Roman" pitchFamily="18" charset="0"/>
                <a:cs typeface="Times New Roman" pitchFamily="18" charset="0"/>
              </a:rPr>
              <a:t>In pair wise deletion, we perform analysis with all cases in which the variables of interest are present. Advantage of this method is, it keeps as many cases available for analysis. One of the disadvantage of this method, it uses different sample size for different variables</a:t>
            </a:r>
          </a:p>
        </p:txBody>
      </p:sp>
    </p:spTree>
    <p:extLst>
      <p:ext uri="{BB962C8B-B14F-4D97-AF65-F5344CB8AC3E}">
        <p14:creationId xmlns:p14="http://schemas.microsoft.com/office/powerpoint/2010/main" val="23146387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1149926" y="353290"/>
            <a:ext cx="9670473" cy="3314700"/>
          </a:xfrm>
          <a:prstGeom prst="rect">
            <a:avLst/>
          </a:prstGeom>
          <a:noFill/>
          <a:ln w="9525">
            <a:noFill/>
            <a:miter lim="800000"/>
            <a:headEnd/>
            <a:tailEnd/>
          </a:ln>
          <a:effectLst/>
        </p:spPr>
      </p:pic>
      <p:sp>
        <p:nvSpPr>
          <p:cNvPr id="5" name="Rectangle 4"/>
          <p:cNvSpPr/>
          <p:nvPr/>
        </p:nvSpPr>
        <p:spPr>
          <a:xfrm>
            <a:off x="1149927" y="4107872"/>
            <a:ext cx="10668000" cy="707886"/>
          </a:xfrm>
          <a:prstGeom prst="rect">
            <a:avLst/>
          </a:prstGeom>
        </p:spPr>
        <p:txBody>
          <a:bodyPr wrap="square">
            <a:spAutoFit/>
          </a:bodyPr>
          <a:lstStyle/>
          <a:p>
            <a:r>
              <a:rPr lang="en-US" sz="2000" dirty="0">
                <a:latin typeface="Times New Roman" pitchFamily="18" charset="0"/>
                <a:cs typeface="Times New Roman" pitchFamily="18" charset="0"/>
              </a:rPr>
              <a:t>Deletion methods are used when the nature of missing data is “Missing completely at random” else non random missing values can bias the model output.</a:t>
            </a:r>
          </a:p>
        </p:txBody>
      </p:sp>
    </p:spTree>
    <p:extLst>
      <p:ext uri="{BB962C8B-B14F-4D97-AF65-F5344CB8AC3E}">
        <p14:creationId xmlns:p14="http://schemas.microsoft.com/office/powerpoint/2010/main" val="220324945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5964" y="228600"/>
            <a:ext cx="10834254" cy="6172200"/>
          </a:xfrm>
        </p:spPr>
        <p:txBody>
          <a:bodyPr>
            <a:noAutofit/>
          </a:bodyPr>
          <a:lstStyle/>
          <a:p>
            <a:pPr algn="just">
              <a:buNone/>
            </a:pPr>
            <a:r>
              <a:rPr lang="en-US" dirty="0">
                <a:latin typeface="Times New Roman" pitchFamily="18" charset="0"/>
                <a:cs typeface="Times New Roman" pitchFamily="18" charset="0"/>
              </a:rPr>
              <a:t>2. </a:t>
            </a:r>
            <a:r>
              <a:rPr lang="en-US" b="1" dirty="0">
                <a:latin typeface="Times New Roman" pitchFamily="18" charset="0"/>
                <a:cs typeface="Times New Roman" pitchFamily="18" charset="0"/>
              </a:rPr>
              <a:t>Mean/ Mode/ Median Imputation: </a:t>
            </a:r>
            <a:r>
              <a:rPr lang="en-US" dirty="0">
                <a:latin typeface="Times New Roman" pitchFamily="18" charset="0"/>
                <a:cs typeface="Times New Roman" pitchFamily="18" charset="0"/>
              </a:rPr>
              <a:t>Imputation is a method to fill in the missing values with estimated ones. </a:t>
            </a:r>
          </a:p>
          <a:p>
            <a:pPr algn="just">
              <a:buNone/>
            </a:pPr>
            <a:r>
              <a:rPr lang="en-US" dirty="0">
                <a:latin typeface="Times New Roman" pitchFamily="18" charset="0"/>
                <a:cs typeface="Times New Roman" pitchFamily="18" charset="0"/>
              </a:rPr>
              <a:t>	The objective is to employ known relationships that can be identified in the valid values of the data set to assist in estimating the missing values. </a:t>
            </a:r>
          </a:p>
          <a:p>
            <a:pPr algn="just">
              <a:buNone/>
            </a:pP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It </a:t>
            </a:r>
            <a:r>
              <a:rPr lang="en-US" dirty="0">
                <a:latin typeface="Times New Roman" pitchFamily="18" charset="0"/>
                <a:cs typeface="Times New Roman" pitchFamily="18" charset="0"/>
              </a:rPr>
              <a:t>consists of replacing the missing data for a given attribute by the mean or median (quantitative attribute) or mode (qualitative attribute) of all known values of that variable. </a:t>
            </a:r>
          </a:p>
          <a:p>
            <a:pPr algn="just">
              <a:buNone/>
            </a:pPr>
            <a:r>
              <a:rPr lang="en-US" dirty="0">
                <a:latin typeface="Times New Roman" pitchFamily="18" charset="0"/>
                <a:cs typeface="Times New Roman" pitchFamily="18" charset="0"/>
              </a:rPr>
              <a:t>It can be of two types:-</a:t>
            </a:r>
          </a:p>
          <a:p>
            <a:pPr algn="just">
              <a:buFont typeface="Courier New" pitchFamily="49" charset="0"/>
              <a:buChar char="o"/>
            </a:pPr>
            <a:r>
              <a:rPr lang="en-US" b="1" dirty="0">
                <a:latin typeface="Times New Roman" pitchFamily="18" charset="0"/>
                <a:cs typeface="Times New Roman" pitchFamily="18" charset="0"/>
              </a:rPr>
              <a:t>Generalized Imputation: </a:t>
            </a:r>
            <a:r>
              <a:rPr lang="en-US" dirty="0">
                <a:latin typeface="Times New Roman" pitchFamily="18" charset="0"/>
                <a:cs typeface="Times New Roman" pitchFamily="18" charset="0"/>
              </a:rPr>
              <a:t>In this case, we calculate the mean or median for all non missing values of that variable then replace missing value with mean or median. </a:t>
            </a:r>
          </a:p>
          <a:p>
            <a:pPr algn="just">
              <a:buNone/>
            </a:pPr>
            <a:r>
              <a:rPr lang="en-US" dirty="0">
                <a:latin typeface="Times New Roman" pitchFamily="18" charset="0"/>
                <a:cs typeface="Times New Roman" pitchFamily="18" charset="0"/>
              </a:rPr>
              <a:t>	“Manpower” is missing so we take average of all non missing values of “Manpower” (28.33) and then replace missing value with it. </a:t>
            </a:r>
          </a:p>
          <a:p>
            <a:pPr algn="just">
              <a:buFont typeface="Courier New" pitchFamily="49" charset="0"/>
              <a:buChar char="o"/>
            </a:pPr>
            <a:r>
              <a:rPr lang="en-US" b="1" dirty="0">
                <a:latin typeface="Times New Roman" pitchFamily="18" charset="0"/>
                <a:cs typeface="Times New Roman" pitchFamily="18" charset="0"/>
              </a:rPr>
              <a:t>case Imputation: </a:t>
            </a:r>
            <a:r>
              <a:rPr lang="en-US" dirty="0">
                <a:latin typeface="Times New Roman" pitchFamily="18" charset="0"/>
                <a:cs typeface="Times New Roman" pitchFamily="18" charset="0"/>
              </a:rPr>
              <a:t>In this case, we calculate average for gender “Male” (29.75) and “Female” (25) individually of non missing values then replace the missing value based on gender. For “Male“, we will replace missing values of manpower with 29.75 and for “Female” with </a:t>
            </a:r>
            <a:r>
              <a:rPr lang="en-US" dirty="0" smtClean="0">
                <a:latin typeface="Times New Roman" pitchFamily="18" charset="0"/>
                <a:cs typeface="Times New Roman" pitchFamily="18" charset="0"/>
              </a:rPr>
              <a:t>25.</a:t>
            </a:r>
          </a:p>
          <a:p>
            <a:pPr marL="0" indent="0" algn="just">
              <a:buNone/>
            </a:pPr>
            <a:r>
              <a:rPr lang="en-US" dirty="0" smtClean="0">
                <a:latin typeface="Times New Roman" pitchFamily="18" charset="0"/>
                <a:cs typeface="Times New Roman" pitchFamily="18" charset="0"/>
              </a:rPr>
              <a:t>3</a:t>
            </a:r>
            <a:r>
              <a:rPr lang="en-US" dirty="0">
                <a:latin typeface="Times New Roman" pitchFamily="18" charset="0"/>
                <a:cs typeface="Times New Roman" pitchFamily="18" charset="0"/>
              </a:rPr>
              <a:t>. </a:t>
            </a:r>
            <a:r>
              <a:rPr lang="en-US" b="1" dirty="0">
                <a:latin typeface="Times New Roman" pitchFamily="18" charset="0"/>
                <a:cs typeface="Times New Roman" pitchFamily="18" charset="0"/>
              </a:rPr>
              <a:t>Prediction Model: </a:t>
            </a:r>
            <a:r>
              <a:rPr lang="en-US" dirty="0">
                <a:latin typeface="Times New Roman" pitchFamily="18" charset="0"/>
                <a:cs typeface="Times New Roman" pitchFamily="18" charset="0"/>
              </a:rPr>
              <a:t>Prediction model is one of the sophisticated method for handling missing data.  Here, we create a predictive model to estimate values that will substitute the missing data. </a:t>
            </a:r>
          </a:p>
          <a:p>
            <a:pPr algn="just">
              <a:buFont typeface="Courier New" pitchFamily="49" charset="0"/>
              <a:buChar char="o"/>
            </a:pP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7029493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1382" y="381000"/>
            <a:ext cx="10917382" cy="5943600"/>
          </a:xfrm>
        </p:spPr>
        <p:txBody>
          <a:bodyPr>
            <a:noAutofit/>
          </a:bodyPr>
          <a:lstStyle/>
          <a:p>
            <a:pPr algn="just">
              <a:buNone/>
            </a:pPr>
            <a:r>
              <a:rPr lang="en-US" dirty="0"/>
              <a:t>4. </a:t>
            </a:r>
            <a:r>
              <a:rPr lang="en-US" b="1" dirty="0"/>
              <a:t>KNN Imputation: </a:t>
            </a:r>
            <a:r>
              <a:rPr lang="en-US" dirty="0"/>
              <a:t>In this method of imputation, the missing values of an attribute are imputed using the given number of attributes that are most similar to the attribute whose values are missing.</a:t>
            </a:r>
          </a:p>
          <a:p>
            <a:pPr algn="just">
              <a:buNone/>
            </a:pPr>
            <a:r>
              <a:rPr lang="en-US" dirty="0"/>
              <a:t>	 The similarity of two attributes is determined using a distance function. It is also known to have certain advantage &amp; disadvantages.</a:t>
            </a:r>
          </a:p>
          <a:p>
            <a:pPr algn="just">
              <a:buNone/>
            </a:pPr>
            <a:r>
              <a:rPr lang="en-US" b="1" dirty="0"/>
              <a:t>Advantages:</a:t>
            </a:r>
          </a:p>
          <a:p>
            <a:pPr algn="just">
              <a:buFont typeface="Wingdings" pitchFamily="2" charset="2"/>
              <a:buChar char="q"/>
            </a:pPr>
            <a:r>
              <a:rPr lang="en-US" dirty="0"/>
              <a:t>k-nearest </a:t>
            </a:r>
            <a:r>
              <a:rPr lang="en-US" dirty="0" err="1"/>
              <a:t>neighbour</a:t>
            </a:r>
            <a:r>
              <a:rPr lang="en-US" dirty="0"/>
              <a:t> can predict both qualitative &amp; quantitative attributes</a:t>
            </a:r>
          </a:p>
          <a:p>
            <a:pPr algn="just">
              <a:buFont typeface="Wingdings" pitchFamily="2" charset="2"/>
              <a:buChar char="q"/>
            </a:pPr>
            <a:r>
              <a:rPr lang="en-US" dirty="0"/>
              <a:t>Creation of predictive model for each attribute with missing data is not required</a:t>
            </a:r>
          </a:p>
          <a:p>
            <a:pPr algn="just">
              <a:buFont typeface="Wingdings" pitchFamily="2" charset="2"/>
              <a:buChar char="q"/>
            </a:pPr>
            <a:r>
              <a:rPr lang="en-US" dirty="0"/>
              <a:t>Attributes with multiple missing values can be easily treated</a:t>
            </a:r>
          </a:p>
          <a:p>
            <a:pPr algn="just">
              <a:buFont typeface="Wingdings" pitchFamily="2" charset="2"/>
              <a:buChar char="q"/>
            </a:pPr>
            <a:r>
              <a:rPr lang="en-US" dirty="0"/>
              <a:t>Correlation structure of the data is taken into consideration</a:t>
            </a:r>
          </a:p>
          <a:p>
            <a:pPr algn="just">
              <a:buNone/>
            </a:pPr>
            <a:r>
              <a:rPr lang="en-US" b="1" dirty="0"/>
              <a:t>Disadvantage:</a:t>
            </a:r>
          </a:p>
          <a:p>
            <a:pPr algn="just">
              <a:buFont typeface="Wingdings" pitchFamily="2" charset="2"/>
              <a:buChar char="q"/>
            </a:pPr>
            <a:r>
              <a:rPr lang="en-US" dirty="0"/>
              <a:t>KNN algorithm is very time-consuming in analyzing large database. It searches through all the dataset looking for the most similar instances.</a:t>
            </a:r>
          </a:p>
          <a:p>
            <a:pPr algn="just">
              <a:buFont typeface="Wingdings" pitchFamily="2" charset="2"/>
              <a:buChar char="q"/>
            </a:pPr>
            <a:r>
              <a:rPr lang="en-US" dirty="0"/>
              <a:t>Choice of k-value is very critical. Higher value of k would include attributes which are significantly different from what we need whereas lower value of k implies missing out of significant attributes.</a:t>
            </a:r>
          </a:p>
        </p:txBody>
      </p:sp>
    </p:spTree>
    <p:extLst>
      <p:ext uri="{BB962C8B-B14F-4D97-AF65-F5344CB8AC3E}">
        <p14:creationId xmlns:p14="http://schemas.microsoft.com/office/powerpoint/2010/main" val="1309823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0545" y="145474"/>
            <a:ext cx="11000509" cy="4525963"/>
          </a:xfrm>
        </p:spPr>
        <p:txBody>
          <a:bodyPr>
            <a:normAutofit/>
          </a:bodyPr>
          <a:lstStyle/>
          <a:p>
            <a:pPr algn="just">
              <a:buNone/>
            </a:pPr>
            <a:r>
              <a:rPr lang="en-US" b="1" dirty="0" smtClean="0"/>
              <a:t>Techniques of Outlier Detection and Treatment </a:t>
            </a:r>
          </a:p>
          <a:p>
            <a:pPr algn="just">
              <a:buNone/>
            </a:pPr>
            <a:r>
              <a:rPr lang="en-US" b="1" dirty="0" smtClean="0"/>
              <a:t>What is an Outlier?</a:t>
            </a:r>
          </a:p>
          <a:p>
            <a:pPr algn="just">
              <a:buNone/>
            </a:pPr>
            <a:r>
              <a:rPr lang="en-US" dirty="0" smtClean="0"/>
              <a:t>Outlier is a commonly used terminology by analysts and data scientists as it needs close attention else it can result in wildly wrong estimations. </a:t>
            </a:r>
          </a:p>
          <a:p>
            <a:pPr algn="just">
              <a:buNone/>
            </a:pPr>
            <a:r>
              <a:rPr lang="en-US" dirty="0" smtClean="0"/>
              <a:t>Simply speaking, Outlier is an observation that appears far away and diverges from an overall pattern in a sample.</a:t>
            </a:r>
          </a:p>
          <a:p>
            <a:pPr algn="just"/>
            <a:r>
              <a:rPr lang="en-US" dirty="0" smtClean="0"/>
              <a:t>Let’s take an example, we do customer profiling and find out that the average annual income of customers is $0.8 million. But, there are two customers having annual income of $4 and $4.2 million. </a:t>
            </a:r>
          </a:p>
          <a:p>
            <a:pPr algn="just"/>
            <a:r>
              <a:rPr lang="en-US" dirty="0" smtClean="0"/>
              <a:t>These two customers annual income is much higher than rest of the population. These two observations will be seen as Outliers</a:t>
            </a:r>
            <a:endParaRPr lang="en-US" dirty="0"/>
          </a:p>
        </p:txBody>
      </p:sp>
      <p:pic>
        <p:nvPicPr>
          <p:cNvPr id="4" name="Picture 2"/>
          <p:cNvPicPr>
            <a:picLocks noChangeAspect="1" noChangeArrowheads="1"/>
          </p:cNvPicPr>
          <p:nvPr/>
        </p:nvPicPr>
        <p:blipFill>
          <a:blip r:embed="rId2"/>
          <a:srcRect/>
          <a:stretch>
            <a:fillRect/>
          </a:stretch>
        </p:blipFill>
        <p:spPr bwMode="auto">
          <a:xfrm>
            <a:off x="2258291" y="3920835"/>
            <a:ext cx="8021782" cy="2757055"/>
          </a:xfrm>
          <a:prstGeom prst="rect">
            <a:avLst/>
          </a:prstGeom>
          <a:noFill/>
          <a:ln w="9525">
            <a:noFill/>
            <a:miter lim="800000"/>
            <a:headEnd/>
            <a:tailEnd/>
          </a:ln>
          <a:effectLst/>
        </p:spPr>
      </p:pic>
    </p:spTree>
    <p:extLst>
      <p:ext uri="{BB962C8B-B14F-4D97-AF65-F5344CB8AC3E}">
        <p14:creationId xmlns:p14="http://schemas.microsoft.com/office/powerpoint/2010/main" val="12736294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836" y="374073"/>
            <a:ext cx="11055928" cy="6096000"/>
          </a:xfrm>
        </p:spPr>
        <p:txBody>
          <a:bodyPr>
            <a:noAutofit/>
          </a:bodyPr>
          <a:lstStyle/>
          <a:p>
            <a:pPr algn="just">
              <a:buNone/>
            </a:pP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classified </a:t>
            </a:r>
            <a:r>
              <a:rPr lang="en-US" dirty="0">
                <a:latin typeface="Times New Roman" pitchFamily="18" charset="0"/>
                <a:cs typeface="Times New Roman" pitchFamily="18" charset="0"/>
              </a:rPr>
              <a:t>in two broad categories:</a:t>
            </a:r>
          </a:p>
          <a:p>
            <a:pPr algn="just">
              <a:buNone/>
            </a:pPr>
            <a:r>
              <a:rPr lang="en-US" dirty="0">
                <a:latin typeface="Times New Roman" pitchFamily="18" charset="0"/>
                <a:cs typeface="Times New Roman" pitchFamily="18" charset="0"/>
              </a:rPr>
              <a:t>1. </a:t>
            </a:r>
            <a:r>
              <a:rPr lang="en-US" b="1" dirty="0">
                <a:latin typeface="Times New Roman" pitchFamily="18" charset="0"/>
                <a:cs typeface="Times New Roman" pitchFamily="18" charset="0"/>
              </a:rPr>
              <a:t>Artificial (Error) / Non-natural</a:t>
            </a:r>
          </a:p>
          <a:p>
            <a:pPr algn="just">
              <a:buNone/>
            </a:pPr>
            <a:r>
              <a:rPr lang="en-US" dirty="0">
                <a:latin typeface="Times New Roman" pitchFamily="18" charset="0"/>
                <a:cs typeface="Times New Roman" pitchFamily="18" charset="0"/>
              </a:rPr>
              <a:t>2. </a:t>
            </a:r>
            <a:r>
              <a:rPr lang="en-US" b="1" dirty="0">
                <a:latin typeface="Times New Roman" pitchFamily="18" charset="0"/>
                <a:cs typeface="Times New Roman" pitchFamily="18" charset="0"/>
              </a:rPr>
              <a:t>Natural.</a:t>
            </a:r>
          </a:p>
          <a:p>
            <a:pPr algn="just">
              <a:buNone/>
            </a:pPr>
            <a:r>
              <a:rPr lang="en-US" dirty="0">
                <a:latin typeface="Times New Roman" pitchFamily="18" charset="0"/>
                <a:cs typeface="Times New Roman" pitchFamily="18" charset="0"/>
              </a:rPr>
              <a:t>	Let’s understand various types of outliers in more detail:</a:t>
            </a:r>
          </a:p>
          <a:p>
            <a:pPr algn="just">
              <a:buNone/>
            </a:pPr>
            <a:r>
              <a:rPr lang="en-US" b="1" dirty="0">
                <a:latin typeface="Times New Roman" pitchFamily="18" charset="0"/>
                <a:cs typeface="Times New Roman" pitchFamily="18" charset="0"/>
              </a:rPr>
              <a:t>	Data Entry Errors:- </a:t>
            </a:r>
            <a:r>
              <a:rPr lang="en-US" dirty="0">
                <a:latin typeface="Times New Roman" pitchFamily="18" charset="0"/>
                <a:cs typeface="Times New Roman" pitchFamily="18" charset="0"/>
              </a:rPr>
              <a:t>Human errors such as errors caused during data collection, recording, or entry can cause outliers in data. </a:t>
            </a:r>
          </a:p>
          <a:p>
            <a:pPr algn="just">
              <a:buNone/>
            </a:pPr>
            <a:r>
              <a:rPr lang="en-US" dirty="0">
                <a:latin typeface="Times New Roman" pitchFamily="18" charset="0"/>
                <a:cs typeface="Times New Roman" pitchFamily="18" charset="0"/>
              </a:rPr>
              <a:t>	For example: Annual income of a customer is $100,000. Accidentally, the data entry operator puts an additional zero in the figure. Now the income becomes $1,000,000 which is 10 times higher. </a:t>
            </a:r>
          </a:p>
          <a:p>
            <a:pPr algn="just"/>
            <a:r>
              <a:rPr lang="en-US" b="1" dirty="0">
                <a:latin typeface="Times New Roman" pitchFamily="18" charset="0"/>
                <a:cs typeface="Times New Roman" pitchFamily="18" charset="0"/>
              </a:rPr>
              <a:t>Measurement Error: </a:t>
            </a:r>
            <a:r>
              <a:rPr lang="en-US" dirty="0">
                <a:latin typeface="Times New Roman" pitchFamily="18" charset="0"/>
                <a:cs typeface="Times New Roman" pitchFamily="18" charset="0"/>
              </a:rPr>
              <a:t>It is the most common source of outliers. This is caused when the measurement instrument used turns out to be faulty. </a:t>
            </a:r>
          </a:p>
          <a:p>
            <a:pPr algn="just">
              <a:buNone/>
            </a:pPr>
            <a:r>
              <a:rPr lang="en-US" dirty="0">
                <a:latin typeface="Times New Roman" pitchFamily="18" charset="0"/>
                <a:cs typeface="Times New Roman" pitchFamily="18" charset="0"/>
              </a:rPr>
              <a:t>	For example: There are 10 weighing machines. 9 of them are correct, 1 is faulty. Weight measured by people on the faulty machine will be higher / lower than the rest of people in the group. </a:t>
            </a:r>
          </a:p>
        </p:txBody>
      </p:sp>
    </p:spTree>
    <p:extLst>
      <p:ext uri="{BB962C8B-B14F-4D97-AF65-F5344CB8AC3E}">
        <p14:creationId xmlns:p14="http://schemas.microsoft.com/office/powerpoint/2010/main" val="33531383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42453"/>
            <a:ext cx="11104418" cy="6227619"/>
          </a:xfrm>
        </p:spPr>
        <p:txBody>
          <a:bodyPr>
            <a:noAutofit/>
          </a:bodyPr>
          <a:lstStyle/>
          <a:p>
            <a:pPr algn="just"/>
            <a:r>
              <a:rPr lang="en-US" b="1" dirty="0"/>
              <a:t>Experimental Error: </a:t>
            </a:r>
            <a:r>
              <a:rPr lang="en-US" dirty="0"/>
              <a:t>Another cause of outliers is experimental error. </a:t>
            </a:r>
          </a:p>
          <a:p>
            <a:pPr algn="just">
              <a:buNone/>
            </a:pPr>
            <a:r>
              <a:rPr lang="en-US" dirty="0"/>
              <a:t>	For example: In a 100m sprint of 7 runners, one runner missed out on concentrating on the ‘Go’ call which caused him to start late. Hence, this caused the runner’s run time to be more than other runners. His total run time can be an outlier.</a:t>
            </a:r>
          </a:p>
          <a:p>
            <a:pPr algn="just"/>
            <a:r>
              <a:rPr lang="en-US" b="1" dirty="0"/>
              <a:t>Intentional Outlier</a:t>
            </a:r>
            <a:r>
              <a:rPr lang="en-US" b="1" i="1" dirty="0"/>
              <a:t>: </a:t>
            </a:r>
            <a:r>
              <a:rPr lang="en-US" i="1" dirty="0"/>
              <a:t>This is commonly found in self-reported measures that involves sensitive data. </a:t>
            </a:r>
          </a:p>
          <a:p>
            <a:pPr algn="just">
              <a:buNone/>
            </a:pPr>
            <a:r>
              <a:rPr lang="en-US" i="1" dirty="0"/>
              <a:t>	For </a:t>
            </a:r>
            <a:r>
              <a:rPr lang="en-US" dirty="0"/>
              <a:t>example: Teens would typically under report the amount of alcohol that they consume. Only a fraction of them would report actual value. Here actual values might look like outliers because rest of the teens are under reporting the consumption.</a:t>
            </a:r>
          </a:p>
          <a:p>
            <a:pPr algn="just"/>
            <a:r>
              <a:rPr lang="en-US" b="1" dirty="0"/>
              <a:t>Data Processing Error: </a:t>
            </a:r>
            <a:r>
              <a:rPr lang="en-US" dirty="0"/>
              <a:t>Whenever we perform data mining, we extract data from multiple sources. It is possible that some manipulation or extraction errors may lead to outliers in the dataset.</a:t>
            </a:r>
          </a:p>
          <a:p>
            <a:pPr algn="just"/>
            <a:r>
              <a:rPr lang="en-US" b="1" dirty="0"/>
              <a:t>Sampling error: </a:t>
            </a:r>
            <a:r>
              <a:rPr lang="en-US" dirty="0"/>
              <a:t>For instance, we have to measure the height of athletes. By mistake, we include a few basketball players in the sample. This inclusion is likely to cause outliers in the dataset</a:t>
            </a:r>
            <a:r>
              <a:rPr lang="en-US" dirty="0" smtClean="0"/>
              <a:t>.</a:t>
            </a:r>
          </a:p>
          <a:p>
            <a:pPr algn="just"/>
            <a:r>
              <a:rPr lang="en-US" b="1" dirty="0"/>
              <a:t>Natural Outlier: </a:t>
            </a:r>
            <a:r>
              <a:rPr lang="en-US" dirty="0"/>
              <a:t>When an outlier is not artificial (due to error), it is a natural outlier. </a:t>
            </a:r>
          </a:p>
          <a:p>
            <a:pPr algn="just">
              <a:buNone/>
            </a:pPr>
            <a:r>
              <a:rPr lang="en-US" dirty="0"/>
              <a:t>	For instance: In my last assignment with one of the renowned insurance company, I noticed that the performance of top 50 financial advisors was far higher than rest of the population. Surprisingly, it was not due to any error</a:t>
            </a:r>
            <a:r>
              <a:rPr lang="en-US" dirty="0" smtClean="0"/>
              <a:t>.</a:t>
            </a:r>
            <a:endParaRPr lang="en-US" dirty="0"/>
          </a:p>
        </p:txBody>
      </p:sp>
    </p:spTree>
    <p:extLst>
      <p:ext uri="{BB962C8B-B14F-4D97-AF65-F5344CB8AC3E}">
        <p14:creationId xmlns:p14="http://schemas.microsoft.com/office/powerpoint/2010/main" val="803895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895600"/>
            <a:ext cx="8229600" cy="1143000"/>
          </a:xfrm>
        </p:spPr>
        <p:txBody>
          <a:bodyPr/>
          <a:lstStyle/>
          <a:p>
            <a:r>
              <a:rPr lang="en-US" b="1" dirty="0" smtClean="0"/>
              <a:t>DATA CLEANSING</a:t>
            </a:r>
            <a:endParaRPr lang="en-US" b="1" dirty="0"/>
          </a:p>
        </p:txBody>
      </p:sp>
    </p:spTree>
    <p:extLst>
      <p:ext uri="{BB962C8B-B14F-4D97-AF65-F5344CB8AC3E}">
        <p14:creationId xmlns:p14="http://schemas.microsoft.com/office/powerpoint/2010/main" val="21023247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0" y="0"/>
            <a:ext cx="12192000" cy="6858000"/>
          </a:xfrm>
          <a:prstGeom prst="rect">
            <a:avLst/>
          </a:prstGeom>
          <a:noFill/>
          <a:ln w="9525">
            <a:noFill/>
            <a:miter lim="800000"/>
            <a:headEnd/>
            <a:tailEnd/>
          </a:ln>
          <a:effectLst/>
        </p:spPr>
      </p:pic>
    </p:spTree>
    <p:extLst>
      <p:ext uri="{BB962C8B-B14F-4D97-AF65-F5344CB8AC3E}">
        <p14:creationId xmlns:p14="http://schemas.microsoft.com/office/powerpoint/2010/main" val="14704186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914399" y="0"/>
            <a:ext cx="10958945" cy="6858000"/>
          </a:xfrm>
          <a:prstGeom prst="rect">
            <a:avLst/>
          </a:prstGeom>
          <a:noFill/>
          <a:ln w="9525">
            <a:noFill/>
            <a:miter lim="800000"/>
            <a:headEnd/>
            <a:tailEnd/>
          </a:ln>
          <a:effectLst/>
        </p:spPr>
      </p:pic>
    </p:spTree>
    <p:extLst>
      <p:ext uri="{BB962C8B-B14F-4D97-AF65-F5344CB8AC3E}">
        <p14:creationId xmlns:p14="http://schemas.microsoft.com/office/powerpoint/2010/main" val="42201494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7526" y="135370"/>
            <a:ext cx="10945092" cy="4351338"/>
          </a:xfrm>
        </p:spPr>
        <p:txBody>
          <a:bodyPr>
            <a:noAutofit/>
          </a:bodyPr>
          <a:lstStyle/>
          <a:p>
            <a:pPr algn="just"/>
            <a:r>
              <a:rPr lang="en-US" sz="2200" dirty="0" smtClean="0">
                <a:latin typeface="Times New Roman" panose="02020603050405020304" pitchFamily="18" charset="0"/>
                <a:cs typeface="Times New Roman" panose="02020603050405020304" pitchFamily="18" charset="0"/>
              </a:rPr>
              <a:t>Define </a:t>
            </a:r>
            <a:r>
              <a:rPr lang="en-US" sz="2200" b="1" i="1" dirty="0">
                <a:latin typeface="Times New Roman" panose="02020603050405020304" pitchFamily="18" charset="0"/>
                <a:cs typeface="Times New Roman" panose="02020603050405020304" pitchFamily="18" charset="0"/>
              </a:rPr>
              <a:t>little data </a:t>
            </a:r>
            <a:r>
              <a:rPr lang="en-US" sz="2200" dirty="0">
                <a:latin typeface="Times New Roman" panose="02020603050405020304" pitchFamily="18" charset="0"/>
                <a:cs typeface="Times New Roman" panose="02020603050405020304" pitchFamily="18" charset="0"/>
              </a:rPr>
              <a:t>as anything that is not big data. </a:t>
            </a:r>
            <a:endParaRPr lang="en-US" sz="2200" dirty="0" smtClean="0">
              <a:latin typeface="Times New Roman" panose="02020603050405020304" pitchFamily="18" charset="0"/>
              <a:cs typeface="Times New Roman" panose="02020603050405020304" pitchFamily="18" charset="0"/>
            </a:endParaRPr>
          </a:p>
          <a:p>
            <a:pPr lvl="1" algn="just"/>
            <a:r>
              <a:rPr lang="en-US" sz="2000" dirty="0" smtClean="0">
                <a:latin typeface="Times New Roman" panose="02020603050405020304" pitchFamily="18" charset="0"/>
                <a:cs typeface="Times New Roman" panose="02020603050405020304" pitchFamily="18" charset="0"/>
              </a:rPr>
              <a:t>Little </a:t>
            </a:r>
            <a:r>
              <a:rPr lang="en-US" sz="2000" dirty="0">
                <a:latin typeface="Times New Roman" panose="02020603050405020304" pitchFamily="18" charset="0"/>
                <a:cs typeface="Times New Roman" panose="02020603050405020304" pitchFamily="18" charset="0"/>
              </a:rPr>
              <a:t>data describes </a:t>
            </a:r>
            <a:r>
              <a:rPr lang="en-US" sz="2000" dirty="0" smtClean="0">
                <a:latin typeface="Times New Roman" panose="02020603050405020304" pitchFamily="18" charset="0"/>
                <a:cs typeface="Times New Roman" panose="02020603050405020304" pitchFamily="18" charset="0"/>
              </a:rPr>
              <a:t>the smaller </a:t>
            </a:r>
            <a:r>
              <a:rPr lang="en-US" sz="2000" dirty="0">
                <a:latin typeface="Times New Roman" panose="02020603050405020304" pitchFamily="18" charset="0"/>
                <a:cs typeface="Times New Roman" panose="02020603050405020304" pitchFamily="18" charset="0"/>
              </a:rPr>
              <a:t>data segments or files that help individual businesses keep track of </a:t>
            </a:r>
            <a:r>
              <a:rPr lang="en-US" sz="2000" dirty="0" smtClean="0">
                <a:latin typeface="Times New Roman" panose="02020603050405020304" pitchFamily="18" charset="0"/>
                <a:cs typeface="Times New Roman" panose="02020603050405020304" pitchFamily="18" charset="0"/>
              </a:rPr>
              <a:t>customers. </a:t>
            </a:r>
            <a:r>
              <a:rPr lang="en-US" sz="2200" dirty="0" smtClean="0">
                <a:latin typeface="Times New Roman" panose="02020603050405020304" pitchFamily="18" charset="0"/>
                <a:cs typeface="Times New Roman" panose="02020603050405020304" pitchFamily="18" charset="0"/>
              </a:rPr>
              <a:t>As </a:t>
            </a:r>
            <a:r>
              <a:rPr lang="en-US" sz="2200" dirty="0">
                <a:latin typeface="Times New Roman" panose="02020603050405020304" pitchFamily="18" charset="0"/>
                <a:cs typeface="Times New Roman" panose="02020603050405020304" pitchFamily="18" charset="0"/>
              </a:rPr>
              <a:t>a means of sorting through data to find useful information, the application </a:t>
            </a:r>
            <a:r>
              <a:rPr lang="en-US" sz="2200" dirty="0" smtClean="0">
                <a:latin typeface="Times New Roman" panose="02020603050405020304" pitchFamily="18" charset="0"/>
                <a:cs typeface="Times New Roman" panose="02020603050405020304" pitchFamily="18" charset="0"/>
              </a:rPr>
              <a:t>of anal</a:t>
            </a:r>
          </a:p>
          <a:p>
            <a:pPr algn="just"/>
            <a:r>
              <a:rPr lang="en-US" sz="2200" dirty="0">
                <a:latin typeface="Times New Roman" panose="02020603050405020304" pitchFamily="18" charset="0"/>
                <a:cs typeface="Times New Roman" panose="02020603050405020304" pitchFamily="18" charset="0"/>
              </a:rPr>
              <a:t>Three terms in business literature are often related to one another: analytics, </a:t>
            </a:r>
            <a:r>
              <a:rPr lang="en-US" sz="2200" dirty="0" smtClean="0">
                <a:latin typeface="Times New Roman" panose="02020603050405020304" pitchFamily="18" charset="0"/>
                <a:cs typeface="Times New Roman" panose="02020603050405020304" pitchFamily="18" charset="0"/>
              </a:rPr>
              <a:t>business analytics</a:t>
            </a:r>
            <a:r>
              <a:rPr lang="en-US" sz="2200" dirty="0">
                <a:latin typeface="Times New Roman" panose="02020603050405020304" pitchFamily="18" charset="0"/>
                <a:cs typeface="Times New Roman" panose="02020603050405020304" pitchFamily="18" charset="0"/>
              </a:rPr>
              <a:t>, and business intelligence. </a:t>
            </a:r>
            <a:endParaRPr lang="en-US" sz="2200" dirty="0" smtClean="0">
              <a:latin typeface="Times New Roman" panose="02020603050405020304" pitchFamily="18" charset="0"/>
              <a:cs typeface="Times New Roman" panose="02020603050405020304" pitchFamily="18" charset="0"/>
            </a:endParaRPr>
          </a:p>
          <a:p>
            <a:pPr lvl="1" algn="just"/>
            <a:r>
              <a:rPr lang="en-US" sz="2000" i="1" dirty="0" smtClean="0">
                <a:latin typeface="Times New Roman" panose="02020603050405020304" pitchFamily="18" charset="0"/>
                <a:cs typeface="Times New Roman" panose="02020603050405020304" pitchFamily="18" charset="0"/>
              </a:rPr>
              <a:t>Analytics </a:t>
            </a:r>
            <a:r>
              <a:rPr lang="en-US" sz="2000" dirty="0">
                <a:latin typeface="Times New Roman" panose="02020603050405020304" pitchFamily="18" charset="0"/>
                <a:cs typeface="Times New Roman" panose="02020603050405020304" pitchFamily="18" charset="0"/>
              </a:rPr>
              <a:t>can be defined as a process </a:t>
            </a:r>
            <a:r>
              <a:rPr lang="en-US" sz="2000" dirty="0" smtClean="0">
                <a:latin typeface="Times New Roman" panose="02020603050405020304" pitchFamily="18" charset="0"/>
                <a:cs typeface="Times New Roman" panose="02020603050405020304" pitchFamily="18" charset="0"/>
              </a:rPr>
              <a:t>that involves </a:t>
            </a:r>
            <a:r>
              <a:rPr lang="en-US" sz="2000" dirty="0">
                <a:latin typeface="Times New Roman" panose="02020603050405020304" pitchFamily="18" charset="0"/>
                <a:cs typeface="Times New Roman" panose="02020603050405020304" pitchFamily="18" charset="0"/>
              </a:rPr>
              <a:t>the use of statistical techniques (measures of central tendency, graphs, </a:t>
            </a:r>
            <a:r>
              <a:rPr lang="en-US" sz="2000" dirty="0" smtClean="0">
                <a:latin typeface="Times New Roman" panose="02020603050405020304" pitchFamily="18" charset="0"/>
                <a:cs typeface="Times New Roman" panose="02020603050405020304" pitchFamily="18" charset="0"/>
              </a:rPr>
              <a:t>and so </a:t>
            </a:r>
            <a:r>
              <a:rPr lang="en-US" sz="2000" dirty="0">
                <a:latin typeface="Times New Roman" panose="02020603050405020304" pitchFamily="18" charset="0"/>
                <a:cs typeface="Times New Roman" panose="02020603050405020304" pitchFamily="18" charset="0"/>
              </a:rPr>
              <a:t>on), information system software (data mining, sorting routines), and </a:t>
            </a:r>
            <a:r>
              <a:rPr lang="en-US" sz="2000" dirty="0" smtClean="0">
                <a:latin typeface="Times New Roman" panose="02020603050405020304" pitchFamily="18" charset="0"/>
                <a:cs typeface="Times New Roman" panose="02020603050405020304" pitchFamily="18" charset="0"/>
              </a:rPr>
              <a:t>operations research </a:t>
            </a:r>
            <a:r>
              <a:rPr lang="en-US" sz="2000" dirty="0">
                <a:latin typeface="Times New Roman" panose="02020603050405020304" pitchFamily="18" charset="0"/>
                <a:cs typeface="Times New Roman" panose="02020603050405020304" pitchFamily="18" charset="0"/>
              </a:rPr>
              <a:t>methodologies (linear programming) to explore, visualize, discover, </a:t>
            </a:r>
            <a:r>
              <a:rPr lang="en-US" sz="2000" dirty="0" smtClean="0">
                <a:latin typeface="Times New Roman" panose="02020603050405020304" pitchFamily="18" charset="0"/>
                <a:cs typeface="Times New Roman" panose="02020603050405020304" pitchFamily="18" charset="0"/>
              </a:rPr>
              <a:t>and communicate </a:t>
            </a:r>
            <a:r>
              <a:rPr lang="en-US" sz="2000" dirty="0">
                <a:latin typeface="Times New Roman" panose="02020603050405020304" pitchFamily="18" charset="0"/>
                <a:cs typeface="Times New Roman" panose="02020603050405020304" pitchFamily="18" charset="0"/>
              </a:rPr>
              <a:t>patterns or trends in data. </a:t>
            </a:r>
            <a:endParaRPr lang="en-US" sz="2000" dirty="0" smtClean="0">
              <a:latin typeface="Times New Roman" panose="02020603050405020304" pitchFamily="18" charset="0"/>
              <a:cs typeface="Times New Roman" panose="02020603050405020304" pitchFamily="18" charset="0"/>
            </a:endParaRPr>
          </a:p>
          <a:p>
            <a:pPr lvl="1" algn="just"/>
            <a:r>
              <a:rPr lang="en-US" sz="2000" dirty="0" smtClean="0">
                <a:latin typeface="Times New Roman" panose="02020603050405020304" pitchFamily="18" charset="0"/>
                <a:cs typeface="Times New Roman" panose="02020603050405020304" pitchFamily="18" charset="0"/>
              </a:rPr>
              <a:t>Simply</a:t>
            </a:r>
            <a:r>
              <a:rPr lang="en-US" sz="2000" dirty="0">
                <a:latin typeface="Times New Roman" panose="02020603050405020304" pitchFamily="18" charset="0"/>
                <a:cs typeface="Times New Roman" panose="02020603050405020304" pitchFamily="18" charset="0"/>
              </a:rPr>
              <a:t>, analytics converts data into </a:t>
            </a:r>
            <a:r>
              <a:rPr lang="en-US" sz="2000" dirty="0" smtClean="0">
                <a:latin typeface="Times New Roman" panose="02020603050405020304" pitchFamily="18" charset="0"/>
                <a:cs typeface="Times New Roman" panose="02020603050405020304" pitchFamily="18" charset="0"/>
              </a:rPr>
              <a:t>useful information</a:t>
            </a:r>
            <a:r>
              <a:rPr lang="en-US" sz="2000" dirty="0">
                <a:latin typeface="Times New Roman" panose="02020603050405020304" pitchFamily="18" charset="0"/>
                <a:cs typeface="Times New Roman" panose="02020603050405020304" pitchFamily="18" charset="0"/>
              </a:rPr>
              <a:t>. Analytics is an older term commonly applied to all disciplines, not </a:t>
            </a:r>
            <a:r>
              <a:rPr lang="en-US" sz="2000" dirty="0" smtClean="0">
                <a:latin typeface="Times New Roman" panose="02020603050405020304" pitchFamily="18" charset="0"/>
                <a:cs typeface="Times New Roman" panose="02020603050405020304" pitchFamily="18" charset="0"/>
              </a:rPr>
              <a:t>just business. </a:t>
            </a:r>
            <a:r>
              <a:rPr lang="en-US" sz="2200" dirty="0" smtClean="0">
                <a:latin typeface="Times New Roman" panose="02020603050405020304" pitchFamily="18" charset="0"/>
                <a:cs typeface="Times New Roman" panose="02020603050405020304" pitchFamily="18" charset="0"/>
              </a:rPr>
              <a:t>A </a:t>
            </a:r>
            <a:r>
              <a:rPr lang="en-US" sz="2200" dirty="0">
                <a:latin typeface="Times New Roman" panose="02020603050405020304" pitchFamily="18" charset="0"/>
                <a:cs typeface="Times New Roman" panose="02020603050405020304" pitchFamily="18" charset="0"/>
              </a:rPr>
              <a:t>typical example of the use of analytics is the weather measurements </a:t>
            </a:r>
            <a:r>
              <a:rPr lang="en-US" sz="2200" dirty="0" smtClean="0">
                <a:latin typeface="Times New Roman" panose="02020603050405020304" pitchFamily="18" charset="0"/>
                <a:cs typeface="Times New Roman" panose="02020603050405020304" pitchFamily="18" charset="0"/>
              </a:rPr>
              <a:t>collected and </a:t>
            </a:r>
            <a:r>
              <a:rPr lang="en-US" sz="2200" dirty="0">
                <a:latin typeface="Times New Roman" panose="02020603050405020304" pitchFamily="18" charset="0"/>
                <a:cs typeface="Times New Roman" panose="02020603050405020304" pitchFamily="18" charset="0"/>
              </a:rPr>
              <a:t>converted into statistics, which in turn predict weather </a:t>
            </a:r>
            <a:r>
              <a:rPr lang="en-US" sz="2200" dirty="0" smtClean="0">
                <a:latin typeface="Times New Roman" panose="02020603050405020304" pitchFamily="18" charset="0"/>
                <a:cs typeface="Times New Roman" panose="02020603050405020304" pitchFamily="18" charset="0"/>
              </a:rPr>
              <a:t>patterns. </a:t>
            </a:r>
          </a:p>
          <a:p>
            <a:pPr lvl="1" algn="just"/>
            <a:r>
              <a:rPr lang="en-US" sz="2000" dirty="0" smtClean="0">
                <a:latin typeface="Times New Roman" panose="02020603050405020304" pitchFamily="18" charset="0"/>
                <a:cs typeface="Times New Roman" panose="02020603050405020304" pitchFamily="18" charset="0"/>
              </a:rPr>
              <a:t>There </a:t>
            </a:r>
            <a:r>
              <a:rPr lang="en-US" sz="2000" dirty="0">
                <a:latin typeface="Times New Roman" panose="02020603050405020304" pitchFamily="18" charset="0"/>
                <a:cs typeface="Times New Roman" panose="02020603050405020304" pitchFamily="18" charset="0"/>
              </a:rPr>
              <a:t>are many types of analytics, and there is a need to organize these types </a:t>
            </a:r>
            <a:r>
              <a:rPr lang="en-US" sz="2000" dirty="0" smtClean="0">
                <a:latin typeface="Times New Roman" panose="02020603050405020304" pitchFamily="18" charset="0"/>
                <a:cs typeface="Times New Roman" panose="02020603050405020304" pitchFamily="18" charset="0"/>
              </a:rPr>
              <a:t>to understand </a:t>
            </a:r>
            <a:r>
              <a:rPr lang="en-US" sz="2000" dirty="0">
                <a:latin typeface="Times New Roman" panose="02020603050405020304" pitchFamily="18" charset="0"/>
                <a:cs typeface="Times New Roman" panose="02020603050405020304" pitchFamily="18" charset="0"/>
              </a:rPr>
              <a:t>their uses. We will adopt the three categories ( </a:t>
            </a:r>
            <a:r>
              <a:rPr lang="en-US" sz="2000" i="1" dirty="0">
                <a:latin typeface="Times New Roman" panose="02020603050405020304" pitchFamily="18" charset="0"/>
                <a:cs typeface="Times New Roman" panose="02020603050405020304" pitchFamily="18" charset="0"/>
              </a:rPr>
              <a:t>descriptive </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predictive </a:t>
            </a:r>
            <a:r>
              <a:rPr lang="en-US" sz="2000" dirty="0" smtClean="0">
                <a:latin typeface="Times New Roman" panose="02020603050405020304" pitchFamily="18" charset="0"/>
                <a:cs typeface="Times New Roman" panose="02020603050405020304" pitchFamily="18" charset="0"/>
              </a:rPr>
              <a:t>, and </a:t>
            </a:r>
            <a:r>
              <a:rPr lang="en-US" sz="2000" i="1" dirty="0">
                <a:latin typeface="Times New Roman" panose="02020603050405020304" pitchFamily="18" charset="0"/>
                <a:cs typeface="Times New Roman" panose="02020603050405020304" pitchFamily="18" charset="0"/>
              </a:rPr>
              <a:t>prescriptive </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24799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srcRect/>
          <a:stretch>
            <a:fillRect/>
          </a:stretch>
        </p:blipFill>
        <p:spPr bwMode="auto">
          <a:xfrm>
            <a:off x="886691" y="0"/>
            <a:ext cx="10972800" cy="6858000"/>
          </a:xfrm>
          <a:prstGeom prst="rect">
            <a:avLst/>
          </a:prstGeom>
          <a:noFill/>
          <a:ln w="9525">
            <a:noFill/>
            <a:miter lim="800000"/>
            <a:headEnd/>
            <a:tailEnd/>
          </a:ln>
          <a:effectLst/>
        </p:spPr>
      </p:pic>
    </p:spTree>
    <p:extLst>
      <p:ext uri="{BB962C8B-B14F-4D97-AF65-F5344CB8AC3E}">
        <p14:creationId xmlns:p14="http://schemas.microsoft.com/office/powerpoint/2010/main" val="34116073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6260" y="665019"/>
            <a:ext cx="10178322" cy="900545"/>
          </a:xfrm>
        </p:spPr>
        <p:txBody>
          <a:bodyPr/>
          <a:lstStyle/>
          <a:p>
            <a:r>
              <a:rPr lang="en-US" dirty="0" smtClean="0"/>
              <a:t>•The goal of data cleansing is not just to clean up the data in a database but also to bring consistency to different sets of data that have been merged from separate databases.</a:t>
            </a:r>
            <a:endParaRPr lang="en-US" dirty="0"/>
          </a:p>
        </p:txBody>
      </p:sp>
      <p:pic>
        <p:nvPicPr>
          <p:cNvPr id="4" name="Picture 2"/>
          <p:cNvPicPr>
            <a:picLocks noChangeAspect="1" noChangeArrowheads="1"/>
          </p:cNvPicPr>
          <p:nvPr/>
        </p:nvPicPr>
        <p:blipFill>
          <a:blip r:embed="rId2"/>
          <a:srcRect/>
          <a:stretch>
            <a:fillRect/>
          </a:stretch>
        </p:blipFill>
        <p:spPr bwMode="auto">
          <a:xfrm>
            <a:off x="886690" y="1371600"/>
            <a:ext cx="11042073" cy="5486400"/>
          </a:xfrm>
          <a:prstGeom prst="rect">
            <a:avLst/>
          </a:prstGeom>
          <a:noFill/>
          <a:ln w="9525">
            <a:noFill/>
            <a:miter lim="800000"/>
            <a:headEnd/>
            <a:tailEnd/>
          </a:ln>
          <a:effectLst/>
        </p:spPr>
      </p:pic>
    </p:spTree>
    <p:extLst>
      <p:ext uri="{BB962C8B-B14F-4D97-AF65-F5344CB8AC3E}">
        <p14:creationId xmlns:p14="http://schemas.microsoft.com/office/powerpoint/2010/main" val="288568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914399" y="0"/>
            <a:ext cx="10958945" cy="6858000"/>
          </a:xfrm>
          <a:prstGeom prst="rect">
            <a:avLst/>
          </a:prstGeom>
          <a:noFill/>
          <a:ln w="9525">
            <a:noFill/>
            <a:miter lim="800000"/>
            <a:headEnd/>
            <a:tailEnd/>
          </a:ln>
          <a:effectLst/>
        </p:spPr>
      </p:pic>
    </p:spTree>
    <p:extLst>
      <p:ext uri="{BB962C8B-B14F-4D97-AF65-F5344CB8AC3E}">
        <p14:creationId xmlns:p14="http://schemas.microsoft.com/office/powerpoint/2010/main" val="90268480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886690" y="0"/>
            <a:ext cx="11000510" cy="6858000"/>
          </a:xfrm>
          <a:prstGeom prst="rect">
            <a:avLst/>
          </a:prstGeom>
          <a:noFill/>
          <a:ln w="9525">
            <a:noFill/>
            <a:miter lim="800000"/>
            <a:headEnd/>
            <a:tailEnd/>
          </a:ln>
          <a:effectLst/>
        </p:spPr>
      </p:pic>
    </p:spTree>
    <p:extLst>
      <p:ext uri="{BB962C8B-B14F-4D97-AF65-F5344CB8AC3E}">
        <p14:creationId xmlns:p14="http://schemas.microsoft.com/office/powerpoint/2010/main" val="5651343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a:srcRect/>
          <a:stretch>
            <a:fillRect/>
          </a:stretch>
        </p:blipFill>
        <p:spPr bwMode="auto">
          <a:xfrm>
            <a:off x="886691" y="0"/>
            <a:ext cx="11014364" cy="6858000"/>
          </a:xfrm>
          <a:prstGeom prst="rect">
            <a:avLst/>
          </a:prstGeom>
          <a:noFill/>
          <a:ln w="9525">
            <a:noFill/>
            <a:miter lim="800000"/>
            <a:headEnd/>
            <a:tailEnd/>
          </a:ln>
          <a:effectLst/>
        </p:spPr>
      </p:pic>
    </p:spTree>
    <p:extLst>
      <p:ext uri="{BB962C8B-B14F-4D97-AF65-F5344CB8AC3E}">
        <p14:creationId xmlns:p14="http://schemas.microsoft.com/office/powerpoint/2010/main" val="15602836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969817" y="1427019"/>
            <a:ext cx="10931237" cy="3533775"/>
          </a:xfrm>
          <a:prstGeom prst="rect">
            <a:avLst/>
          </a:prstGeom>
          <a:noFill/>
          <a:ln w="9525">
            <a:noFill/>
            <a:miter lim="800000"/>
            <a:headEnd/>
            <a:tailEnd/>
          </a:ln>
          <a:effectLst/>
        </p:spPr>
      </p:pic>
    </p:spTree>
    <p:extLst>
      <p:ext uri="{BB962C8B-B14F-4D97-AF65-F5344CB8AC3E}">
        <p14:creationId xmlns:p14="http://schemas.microsoft.com/office/powerpoint/2010/main" val="37770995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2"/>
          <a:srcRect/>
          <a:stretch>
            <a:fillRect/>
          </a:stretch>
        </p:blipFill>
        <p:spPr bwMode="auto">
          <a:xfrm>
            <a:off x="942108" y="0"/>
            <a:ext cx="10986655" cy="6858000"/>
          </a:xfrm>
          <a:prstGeom prst="rect">
            <a:avLst/>
          </a:prstGeom>
          <a:noFill/>
          <a:ln w="9525">
            <a:noFill/>
            <a:miter lim="800000"/>
            <a:headEnd/>
            <a:tailEnd/>
          </a:ln>
          <a:effectLst/>
        </p:spPr>
      </p:pic>
    </p:spTree>
    <p:extLst>
      <p:ext uri="{BB962C8B-B14F-4D97-AF65-F5344CB8AC3E}">
        <p14:creationId xmlns:p14="http://schemas.microsoft.com/office/powerpoint/2010/main" val="24275728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srcRect/>
          <a:stretch>
            <a:fillRect/>
          </a:stretch>
        </p:blipFill>
        <p:spPr bwMode="auto">
          <a:xfrm>
            <a:off x="914400" y="2001982"/>
            <a:ext cx="11014364" cy="2724150"/>
          </a:xfrm>
          <a:prstGeom prst="rect">
            <a:avLst/>
          </a:prstGeom>
          <a:noFill/>
          <a:ln w="9525">
            <a:noFill/>
            <a:miter lim="800000"/>
            <a:headEnd/>
            <a:tailEnd/>
          </a:ln>
          <a:effectLst/>
        </p:spPr>
      </p:pic>
    </p:spTree>
    <p:extLst>
      <p:ext uri="{BB962C8B-B14F-4D97-AF65-F5344CB8AC3E}">
        <p14:creationId xmlns:p14="http://schemas.microsoft.com/office/powerpoint/2010/main" val="358219366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srcRect/>
          <a:stretch>
            <a:fillRect/>
          </a:stretch>
        </p:blipFill>
        <p:spPr bwMode="auto">
          <a:xfrm>
            <a:off x="900545" y="0"/>
            <a:ext cx="11028219" cy="6858000"/>
          </a:xfrm>
          <a:prstGeom prst="rect">
            <a:avLst/>
          </a:prstGeom>
          <a:noFill/>
          <a:ln w="9525">
            <a:noFill/>
            <a:miter lim="800000"/>
            <a:headEnd/>
            <a:tailEnd/>
          </a:ln>
          <a:effectLst/>
        </p:spPr>
      </p:pic>
    </p:spTree>
    <p:extLst>
      <p:ext uri="{BB962C8B-B14F-4D97-AF65-F5344CB8AC3E}">
        <p14:creationId xmlns:p14="http://schemas.microsoft.com/office/powerpoint/2010/main" val="89021514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928254" y="2112818"/>
            <a:ext cx="11000510" cy="2362200"/>
          </a:xfrm>
          <a:prstGeom prst="rect">
            <a:avLst/>
          </a:prstGeom>
          <a:noFill/>
          <a:ln w="9525">
            <a:noFill/>
            <a:miter lim="800000"/>
            <a:headEnd/>
            <a:tailEnd/>
          </a:ln>
          <a:effectLst/>
        </p:spPr>
      </p:pic>
    </p:spTree>
    <p:extLst>
      <p:ext uri="{BB962C8B-B14F-4D97-AF65-F5344CB8AC3E}">
        <p14:creationId xmlns:p14="http://schemas.microsoft.com/office/powerpoint/2010/main" val="12097465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2900" y="229899"/>
            <a:ext cx="11239500" cy="6425248"/>
          </a:xfrm>
          <a:prstGeom prst="rect">
            <a:avLst/>
          </a:prstGeom>
        </p:spPr>
      </p:pic>
    </p:spTree>
    <p:extLst>
      <p:ext uri="{BB962C8B-B14F-4D97-AF65-F5344CB8AC3E}">
        <p14:creationId xmlns:p14="http://schemas.microsoft.com/office/powerpoint/2010/main" val="267860608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srcRect/>
          <a:stretch>
            <a:fillRect/>
          </a:stretch>
        </p:blipFill>
        <p:spPr bwMode="auto">
          <a:xfrm>
            <a:off x="928255" y="0"/>
            <a:ext cx="10875818" cy="6858000"/>
          </a:xfrm>
          <a:prstGeom prst="rect">
            <a:avLst/>
          </a:prstGeom>
          <a:noFill/>
          <a:ln w="9525">
            <a:noFill/>
            <a:miter lim="800000"/>
            <a:headEnd/>
            <a:tailEnd/>
          </a:ln>
          <a:effectLst/>
        </p:spPr>
      </p:pic>
    </p:spTree>
    <p:extLst>
      <p:ext uri="{BB962C8B-B14F-4D97-AF65-F5344CB8AC3E}">
        <p14:creationId xmlns:p14="http://schemas.microsoft.com/office/powerpoint/2010/main" val="314266700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858981" y="0"/>
            <a:ext cx="11042073" cy="6858000"/>
          </a:xfrm>
          <a:prstGeom prst="rect">
            <a:avLst/>
          </a:prstGeom>
          <a:noFill/>
          <a:ln w="9525">
            <a:noFill/>
            <a:miter lim="800000"/>
            <a:headEnd/>
            <a:tailEnd/>
          </a:ln>
          <a:effectLst/>
        </p:spPr>
      </p:pic>
    </p:spTree>
    <p:extLst>
      <p:ext uri="{BB962C8B-B14F-4D97-AF65-F5344CB8AC3E}">
        <p14:creationId xmlns:p14="http://schemas.microsoft.com/office/powerpoint/2010/main" val="125509667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srcRect/>
          <a:stretch>
            <a:fillRect/>
          </a:stretch>
        </p:blipFill>
        <p:spPr bwMode="auto">
          <a:xfrm>
            <a:off x="928255" y="2078181"/>
            <a:ext cx="10972800" cy="2228850"/>
          </a:xfrm>
          <a:prstGeom prst="rect">
            <a:avLst/>
          </a:prstGeom>
          <a:noFill/>
          <a:ln w="9525">
            <a:noFill/>
            <a:miter lim="800000"/>
            <a:headEnd/>
            <a:tailEnd/>
          </a:ln>
          <a:effectLst/>
        </p:spPr>
      </p:pic>
    </p:spTree>
    <p:extLst>
      <p:ext uri="{BB962C8B-B14F-4D97-AF65-F5344CB8AC3E}">
        <p14:creationId xmlns:p14="http://schemas.microsoft.com/office/powerpoint/2010/main" val="148171903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a:stretch>
            <a:fillRect/>
          </a:stretch>
        </p:blipFill>
        <p:spPr bwMode="auto">
          <a:xfrm>
            <a:off x="900545" y="-1"/>
            <a:ext cx="11012700" cy="6483927"/>
          </a:xfrm>
          <a:prstGeom prst="rect">
            <a:avLst/>
          </a:prstGeom>
          <a:noFill/>
          <a:ln w="9525">
            <a:noFill/>
            <a:miter lim="800000"/>
            <a:headEnd/>
            <a:tailEnd/>
          </a:ln>
          <a:effectLst/>
        </p:spPr>
      </p:pic>
    </p:spTree>
    <p:extLst>
      <p:ext uri="{BB962C8B-B14F-4D97-AF65-F5344CB8AC3E}">
        <p14:creationId xmlns:p14="http://schemas.microsoft.com/office/powerpoint/2010/main" val="907827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a:off x="900545" y="1537855"/>
            <a:ext cx="11000510" cy="2867025"/>
          </a:xfrm>
          <a:prstGeom prst="rect">
            <a:avLst/>
          </a:prstGeom>
          <a:noFill/>
          <a:ln w="9525">
            <a:noFill/>
            <a:miter lim="800000"/>
            <a:headEnd/>
            <a:tailEnd/>
          </a:ln>
          <a:effectLst/>
        </p:spPr>
      </p:pic>
    </p:spTree>
    <p:extLst>
      <p:ext uri="{BB962C8B-B14F-4D97-AF65-F5344CB8AC3E}">
        <p14:creationId xmlns:p14="http://schemas.microsoft.com/office/powerpoint/2010/main" val="186423987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5448" y="0"/>
            <a:ext cx="11097472" cy="6858000"/>
          </a:xfrm>
        </p:spPr>
      </p:pic>
    </p:spTree>
    <p:extLst>
      <p:ext uri="{BB962C8B-B14F-4D97-AF65-F5344CB8AC3E}">
        <p14:creationId xmlns:p14="http://schemas.microsoft.com/office/powerpoint/2010/main" val="165047952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8308" y="77466"/>
            <a:ext cx="11097472" cy="6620513"/>
          </a:xfrm>
        </p:spPr>
      </p:pic>
    </p:spTree>
    <p:extLst>
      <p:ext uri="{BB962C8B-B14F-4D97-AF65-F5344CB8AC3E}">
        <p14:creationId xmlns:p14="http://schemas.microsoft.com/office/powerpoint/2010/main" val="37692998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3075671" y="-2258332"/>
            <a:ext cx="6858000" cy="11374662"/>
          </a:xfrm>
        </p:spPr>
      </p:pic>
    </p:spTree>
    <p:extLst>
      <p:ext uri="{BB962C8B-B14F-4D97-AF65-F5344CB8AC3E}">
        <p14:creationId xmlns:p14="http://schemas.microsoft.com/office/powerpoint/2010/main" val="179631195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2877504" y="-2243140"/>
            <a:ext cx="6858000" cy="11344278"/>
          </a:xfrm>
        </p:spPr>
      </p:pic>
    </p:spTree>
    <p:extLst>
      <p:ext uri="{BB962C8B-B14F-4D97-AF65-F5344CB8AC3E}">
        <p14:creationId xmlns:p14="http://schemas.microsoft.com/office/powerpoint/2010/main" val="282823271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2831784" y="-2243140"/>
            <a:ext cx="6858000" cy="11344278"/>
          </a:xfrm>
        </p:spPr>
      </p:pic>
    </p:spTree>
    <p:extLst>
      <p:ext uri="{BB962C8B-B14F-4D97-AF65-F5344CB8AC3E}">
        <p14:creationId xmlns:p14="http://schemas.microsoft.com/office/powerpoint/2010/main" val="24610976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19237" y="1228725"/>
            <a:ext cx="9153525" cy="4400550"/>
          </a:xfrm>
          <a:prstGeom prst="rect">
            <a:avLst/>
          </a:prstGeom>
        </p:spPr>
      </p:pic>
    </p:spTree>
    <p:extLst>
      <p:ext uri="{BB962C8B-B14F-4D97-AF65-F5344CB8AC3E}">
        <p14:creationId xmlns:p14="http://schemas.microsoft.com/office/powerpoint/2010/main" val="299203042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3029902" y="-2304100"/>
            <a:ext cx="6858001" cy="11466197"/>
          </a:xfrm>
        </p:spPr>
      </p:pic>
    </p:spTree>
    <p:extLst>
      <p:ext uri="{BB962C8B-B14F-4D97-AF65-F5344CB8AC3E}">
        <p14:creationId xmlns:p14="http://schemas.microsoft.com/office/powerpoint/2010/main" val="116373987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2877504" y="-2288861"/>
            <a:ext cx="6858000" cy="11435718"/>
          </a:xfrm>
        </p:spPr>
      </p:pic>
    </p:spTree>
    <p:extLst>
      <p:ext uri="{BB962C8B-B14F-4D97-AF65-F5344CB8AC3E}">
        <p14:creationId xmlns:p14="http://schemas.microsoft.com/office/powerpoint/2010/main" val="130355905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2866074" y="-2163130"/>
            <a:ext cx="6858000" cy="11184258"/>
          </a:xfrm>
        </p:spPr>
      </p:pic>
    </p:spTree>
    <p:extLst>
      <p:ext uri="{BB962C8B-B14F-4D97-AF65-F5344CB8AC3E}">
        <p14:creationId xmlns:p14="http://schemas.microsoft.com/office/powerpoint/2010/main" val="356908052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51164" y="0"/>
            <a:ext cx="11333018" cy="6858000"/>
          </a:xfrm>
        </p:spPr>
      </p:pic>
    </p:spTree>
    <p:extLst>
      <p:ext uri="{BB962C8B-B14F-4D97-AF65-F5344CB8AC3E}">
        <p14:creationId xmlns:p14="http://schemas.microsoft.com/office/powerpoint/2010/main" val="307372193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2791256" y="-2376490"/>
            <a:ext cx="6858003" cy="11610975"/>
          </a:xfrm>
        </p:spPr>
      </p:pic>
    </p:spTree>
    <p:extLst>
      <p:ext uri="{BB962C8B-B14F-4D97-AF65-F5344CB8AC3E}">
        <p14:creationId xmlns:p14="http://schemas.microsoft.com/office/powerpoint/2010/main" val="287897998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2770476" y="-2397270"/>
            <a:ext cx="6858000" cy="11652538"/>
          </a:xfrm>
        </p:spPr>
      </p:pic>
    </p:spTree>
    <p:extLst>
      <p:ext uri="{BB962C8B-B14F-4D97-AF65-F5344CB8AC3E}">
        <p14:creationId xmlns:p14="http://schemas.microsoft.com/office/powerpoint/2010/main" val="175625609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2915948" y="-2237943"/>
            <a:ext cx="6858001" cy="11333884"/>
          </a:xfrm>
        </p:spPr>
      </p:pic>
    </p:spTree>
    <p:extLst>
      <p:ext uri="{BB962C8B-B14F-4D97-AF65-F5344CB8AC3E}">
        <p14:creationId xmlns:p14="http://schemas.microsoft.com/office/powerpoint/2010/main" val="4846057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2718012" y="-2394316"/>
            <a:ext cx="6852089" cy="11652540"/>
          </a:xfrm>
        </p:spPr>
      </p:pic>
    </p:spTree>
    <p:extLst>
      <p:ext uri="{BB962C8B-B14F-4D97-AF65-F5344CB8AC3E}">
        <p14:creationId xmlns:p14="http://schemas.microsoft.com/office/powerpoint/2010/main" val="135726615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2715058" y="-2369564"/>
            <a:ext cx="6858002" cy="11597123"/>
          </a:xfrm>
        </p:spPr>
      </p:pic>
    </p:spTree>
    <p:extLst>
      <p:ext uri="{BB962C8B-B14F-4D97-AF65-F5344CB8AC3E}">
        <p14:creationId xmlns:p14="http://schemas.microsoft.com/office/powerpoint/2010/main" val="352999722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0218" y="0"/>
            <a:ext cx="11651673" cy="6858000"/>
          </a:xfrm>
        </p:spPr>
      </p:pic>
    </p:spTree>
    <p:extLst>
      <p:ext uri="{BB962C8B-B14F-4D97-AF65-F5344CB8AC3E}">
        <p14:creationId xmlns:p14="http://schemas.microsoft.com/office/powerpoint/2010/main" val="28901435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7947" y="0"/>
            <a:ext cx="10961543" cy="6858000"/>
          </a:xfrm>
          <a:prstGeom prst="rect">
            <a:avLst/>
          </a:prstGeom>
        </p:spPr>
      </p:pic>
    </p:spTree>
    <p:extLst>
      <p:ext uri="{BB962C8B-B14F-4D97-AF65-F5344CB8AC3E}">
        <p14:creationId xmlns:p14="http://schemas.microsoft.com/office/powerpoint/2010/main" val="290428180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2846676" y="-2251798"/>
            <a:ext cx="6858000" cy="11361593"/>
          </a:xfrm>
        </p:spPr>
      </p:pic>
    </p:spTree>
    <p:extLst>
      <p:ext uri="{BB962C8B-B14F-4D97-AF65-F5344CB8AC3E}">
        <p14:creationId xmlns:p14="http://schemas.microsoft.com/office/powerpoint/2010/main" val="355002641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2728912" y="-2411125"/>
            <a:ext cx="6858000" cy="11680248"/>
          </a:xfrm>
        </p:spPr>
      </p:pic>
    </p:spTree>
    <p:extLst>
      <p:ext uri="{BB962C8B-B14F-4D97-AF65-F5344CB8AC3E}">
        <p14:creationId xmlns:p14="http://schemas.microsoft.com/office/powerpoint/2010/main" val="423125299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2684145" y="-2684146"/>
            <a:ext cx="6823712" cy="12192002"/>
          </a:xfrm>
        </p:spPr>
      </p:pic>
    </p:spTree>
    <p:extLst>
      <p:ext uri="{BB962C8B-B14F-4D97-AF65-F5344CB8AC3E}">
        <p14:creationId xmlns:p14="http://schemas.microsoft.com/office/powerpoint/2010/main" val="65090476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2812039" y="-2369561"/>
            <a:ext cx="6857999" cy="11597122"/>
          </a:xfrm>
        </p:spPr>
      </p:pic>
    </p:spTree>
    <p:extLst>
      <p:ext uri="{BB962C8B-B14F-4D97-AF65-F5344CB8AC3E}">
        <p14:creationId xmlns:p14="http://schemas.microsoft.com/office/powerpoint/2010/main" val="407101761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2683557" y="-2490463"/>
            <a:ext cx="6837872" cy="11818795"/>
          </a:xfrm>
        </p:spPr>
      </p:pic>
    </p:spTree>
    <p:extLst>
      <p:ext uri="{BB962C8B-B14F-4D97-AF65-F5344CB8AC3E}">
        <p14:creationId xmlns:p14="http://schemas.microsoft.com/office/powerpoint/2010/main" val="254072002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9278" y="318656"/>
            <a:ext cx="10178322" cy="5694217"/>
          </a:xfrm>
        </p:spPr>
        <p:txBody>
          <a:bodyPr>
            <a:normAutofit/>
          </a:bodyPr>
          <a:lstStyle/>
          <a:p>
            <a:r>
              <a:rPr lang="en-US" dirty="0" smtClean="0">
                <a:hlinkClick r:id="rId2" action="ppaction://hlinkfile"/>
              </a:rPr>
              <a:t>..\..\unit 1\statistical methods\Statistics - Adjusted R-Squared.pdf</a:t>
            </a:r>
            <a:endParaRPr lang="en-US" dirty="0" smtClean="0"/>
          </a:p>
          <a:p>
            <a:r>
              <a:rPr lang="en-US" dirty="0" smtClean="0">
                <a:hlinkClick r:id="rId3" action="ppaction://hlinkfile"/>
              </a:rPr>
              <a:t>..\..\unit 1\statistical methods\Statistics - Bar Graph.pdf</a:t>
            </a:r>
            <a:endParaRPr lang="en-US" dirty="0" smtClean="0"/>
          </a:p>
          <a:p>
            <a:r>
              <a:rPr lang="en-US" dirty="0" smtClean="0">
                <a:hlinkClick r:id="rId4" action="ppaction://hlinkfile"/>
              </a:rPr>
              <a:t>..\..\unit 1\statistical methods\Statistics - </a:t>
            </a:r>
            <a:r>
              <a:rPr lang="en-US" dirty="0" err="1" smtClean="0">
                <a:hlinkClick r:id="rId4" action="ppaction://hlinkfile"/>
              </a:rPr>
              <a:t>Chebyshev's</a:t>
            </a:r>
            <a:r>
              <a:rPr lang="en-US" dirty="0" smtClean="0">
                <a:hlinkClick r:id="rId4" action="ppaction://hlinkfile"/>
              </a:rPr>
              <a:t> Theorem.pdf</a:t>
            </a:r>
            <a:endParaRPr lang="en-US" dirty="0" smtClean="0"/>
          </a:p>
          <a:p>
            <a:r>
              <a:rPr lang="en-US" dirty="0" smtClean="0">
                <a:hlinkClick r:id="rId5" action="ppaction://hlinkfile"/>
              </a:rPr>
              <a:t>..\..\unit 1\statistical methods\Statistics - </a:t>
            </a:r>
            <a:r>
              <a:rPr lang="en-US" dirty="0" smtClean="0">
                <a:hlinkClick r:id="rId5" action="ppaction://hlinkfile"/>
              </a:rPr>
              <a:t>Histograms.pdf</a:t>
            </a:r>
            <a:endParaRPr lang="en-US" dirty="0" smtClean="0"/>
          </a:p>
          <a:p>
            <a:r>
              <a:rPr lang="en-US" dirty="0" smtClean="0">
                <a:hlinkClick r:id="rId6" action="ppaction://hlinkfile"/>
              </a:rPr>
              <a:t>..\..\unit 1\statistical methods\Statistics - Pie Chart.pdf</a:t>
            </a:r>
            <a:endParaRPr lang="en-US" dirty="0" smtClean="0"/>
          </a:p>
          <a:p>
            <a:r>
              <a:rPr lang="en-US" dirty="0" smtClean="0">
                <a:hlinkClick r:id="rId7" action="ppaction://hlinkfile"/>
              </a:rPr>
              <a:t>..\..\</a:t>
            </a:r>
            <a:r>
              <a:rPr lang="en-US" dirty="0" smtClean="0">
                <a:hlinkClick r:id="rId7" action="ppaction://hlinkfile"/>
              </a:rPr>
              <a:t>unit 1\statistical methods\Statistics - Scatterplots.pdf</a:t>
            </a:r>
            <a:endParaRPr lang="en-US" dirty="0" smtClean="0"/>
          </a:p>
          <a:p>
            <a:r>
              <a:rPr lang="en-US" dirty="0" smtClean="0">
                <a:hlinkClick r:id="rId8" action="ppaction://hlinkfile"/>
              </a:rPr>
              <a:t>..\..\unit 1\statistical methods\Statistics - Skewness.pdf</a:t>
            </a:r>
            <a:endParaRPr lang="en-US" dirty="0" smtClean="0"/>
          </a:p>
          <a:p>
            <a:r>
              <a:rPr lang="en-US" dirty="0" smtClean="0">
                <a:hlinkClick r:id="rId9" action="ppaction://hlinkfile"/>
              </a:rPr>
              <a:t>..\..\unit 1\statistical methods\Statistics - Variance.pdf</a:t>
            </a:r>
            <a:endParaRPr lang="en-US" dirty="0"/>
          </a:p>
          <a:p>
            <a:endParaRPr lang="en-US" dirty="0"/>
          </a:p>
        </p:txBody>
      </p:sp>
    </p:spTree>
    <p:extLst>
      <p:ext uri="{BB962C8B-B14F-4D97-AF65-F5344CB8AC3E}">
        <p14:creationId xmlns:p14="http://schemas.microsoft.com/office/powerpoint/2010/main" val="410618387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97872643"/>
      </p:ext>
    </p:extLst>
  </p:cSld>
  <p:clrMapOvr>
    <a:masterClrMapping/>
  </p:clrMapOvr>
  <p:timing>
    <p:tnLst>
      <p:par>
        <p:cTn id="1" dur="indefinite" restart="never" nodeType="tmRoot"/>
      </p:par>
    </p:tn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Badge</Template>
  <TotalTime>644</TotalTime>
  <Words>2787</Words>
  <Application>Microsoft Office PowerPoint</Application>
  <PresentationFormat>Widescreen</PresentationFormat>
  <Paragraphs>264</Paragraphs>
  <Slides>96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96</vt:i4>
      </vt:variant>
    </vt:vector>
  </HeadingPairs>
  <TitlesOfParts>
    <vt:vector size="103" baseType="lpstr">
      <vt:lpstr>Arial</vt:lpstr>
      <vt:lpstr>Courier New</vt:lpstr>
      <vt:lpstr>Gill Sans MT</vt:lpstr>
      <vt:lpstr>Impact</vt:lpstr>
      <vt:lpstr>Times New Roman</vt:lpstr>
      <vt:lpstr>Wingdings</vt:lpstr>
      <vt:lpstr>Badge</vt:lpstr>
      <vt:lpstr>BUSINESS INTELLIGENCE &amp;  ANALYTICS </vt:lpstr>
      <vt:lpstr>Contents ….</vt:lpstr>
      <vt:lpstr>Chapter objectives: • Define Business Analytics. • The Relationship Of Analytics And Business Intelligence To The Subject Of Business Analytics. • The Three Steps Of The Business Analytics Process. • Describe Four Data Classification Measurement Scales. • Explain The Relationship Of The Business Analytics Process With The Organization Decision-making Process.</vt:lpstr>
      <vt:lpstr>BIA TERMS ….</vt:lpstr>
      <vt:lpstr>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Analytics Process</vt:lpstr>
      <vt:lpstr>Types of Data Measurement Classification Scales</vt:lpstr>
      <vt:lpstr>PowerPoint Presentation</vt:lpstr>
      <vt:lpstr>PowerPoint Presentation</vt:lpstr>
      <vt:lpstr>Relationship of BA Process and Organization Decision-Making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Exploration </vt:lpstr>
      <vt:lpstr>PowerPoint Presentation</vt:lpstr>
      <vt:lpstr>PowerPoint Presentation</vt:lpstr>
      <vt:lpstr>2.Univariate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Missing Value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CLEANSING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objectives: • Define business analytics. • Explain the relationship of analytics and business intelligence to the subject of business analytics. • Describe the three steps of the business analytics process. • Describe four data classification measurement scales. • Explain the relationship of the business analytics process with the organization decision-making process.</dc:title>
  <dc:creator>Windows User</dc:creator>
  <cp:lastModifiedBy>Windows User</cp:lastModifiedBy>
  <cp:revision>274</cp:revision>
  <dcterms:created xsi:type="dcterms:W3CDTF">2020-04-08T08:31:17Z</dcterms:created>
  <dcterms:modified xsi:type="dcterms:W3CDTF">2020-06-30T11:04:17Z</dcterms:modified>
</cp:coreProperties>
</file>